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2" r:id="rId4"/>
    <p:sldMasterId id="2147483658" r:id="rId5"/>
    <p:sldMasterId id="2147483659" r:id="rId6"/>
    <p:sldMasterId id="2147483660" r:id="rId7"/>
  </p:sldMasterIdLst>
  <p:notesMasterIdLst>
    <p:notesMasterId r:id="rId28"/>
  </p:notesMasterIdLst>
  <p:sldIdLst>
    <p:sldId id="256" r:id="rId8"/>
    <p:sldId id="257" r:id="rId9"/>
    <p:sldId id="307" r:id="rId10"/>
    <p:sldId id="315" r:id="rId11"/>
    <p:sldId id="306" r:id="rId12"/>
    <p:sldId id="305" r:id="rId13"/>
    <p:sldId id="304" r:id="rId14"/>
    <p:sldId id="293" r:id="rId15"/>
    <p:sldId id="261" r:id="rId16"/>
    <p:sldId id="313" r:id="rId17"/>
    <p:sldId id="317" r:id="rId18"/>
    <p:sldId id="310" r:id="rId19"/>
    <p:sldId id="314" r:id="rId20"/>
    <p:sldId id="312" r:id="rId21"/>
    <p:sldId id="289" r:id="rId22"/>
    <p:sldId id="290" r:id="rId23"/>
    <p:sldId id="292" r:id="rId24"/>
    <p:sldId id="319" r:id="rId25"/>
    <p:sldId id="318" r:id="rId26"/>
    <p:sldId id="275" r:id="rId27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 autoAdjust="0"/>
    <p:restoredTop sz="85938" autoAdjust="0"/>
  </p:normalViewPr>
  <p:slideViewPr>
    <p:cSldViewPr>
      <p:cViewPr varScale="1">
        <p:scale>
          <a:sx n="65" d="100"/>
          <a:sy n="65" d="100"/>
        </p:scale>
        <p:origin x="-288" y="-104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48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89882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pitchFamily="-8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pitchFamily="-84" charset="0"/>
        <a:ea typeface="ＭＳ Ｐゴシック" pitchFamily="-8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pitchFamily="-84" charset="0"/>
        <a:ea typeface="ＭＳ Ｐゴシック" pitchFamily="-8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pitchFamily="-84" charset="0"/>
        <a:ea typeface="ＭＳ Ｐゴシック" pitchFamily="-8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pitchFamily="-84" charset="0"/>
        <a:ea typeface="ＭＳ Ｐゴシック" pitchFamily="-8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4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ts val="425"/>
              </a:spcBef>
            </a:pPr>
            <a:r>
              <a:rPr lang="en-US" dirty="0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http://</a:t>
            </a:r>
            <a:r>
              <a:rPr lang="en-US" dirty="0" err="1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datagateway.nrcs.usda.gov</a:t>
            </a:r>
            <a:r>
              <a:rPr lang="en-US" dirty="0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/</a:t>
            </a:r>
          </a:p>
          <a:p>
            <a:pPr eaLnBrk="1" hangingPunct="1">
              <a:spcBef>
                <a:spcPts val="425"/>
              </a:spcBef>
            </a:pPr>
            <a:r>
              <a:rPr lang="en-US" dirty="0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http://</a:t>
            </a:r>
            <a:r>
              <a:rPr lang="en-US" dirty="0" err="1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www.sciencedirect.com</a:t>
            </a:r>
            <a:r>
              <a:rPr lang="en-US" dirty="0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/science/article/</a:t>
            </a:r>
            <a:r>
              <a:rPr lang="en-US" dirty="0" err="1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pii</a:t>
            </a:r>
            <a:r>
              <a:rPr lang="en-US" dirty="0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/S0958166911007026</a:t>
            </a:r>
          </a:p>
          <a:p>
            <a:pPr eaLnBrk="1" hangingPunct="1">
              <a:spcBef>
                <a:spcPts val="425"/>
              </a:spcBef>
            </a:pPr>
            <a:endParaRPr lang="en-US" dirty="0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  <a:p>
            <a:pPr eaLnBrk="1" hangingPunct="1">
              <a:spcBef>
                <a:spcPts val="425"/>
              </a:spcBef>
            </a:pPr>
            <a:r>
              <a:rPr lang="en-US" dirty="0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Problem</a:t>
            </a: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:  big data.  Keeps getting </a:t>
            </a:r>
            <a:r>
              <a:rPr lang="en-US" dirty="0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bigger</a:t>
            </a:r>
          </a:p>
          <a:p>
            <a:pPr algn="l"/>
            <a:r>
              <a:rPr lang="en-US" sz="1200" dirty="0" smtClean="0">
                <a:solidFill>
                  <a:srgbClr val="008000"/>
                </a:solidFill>
                <a:latin typeface="Arial" charset="0"/>
                <a:cs typeface="Arial" charset="0"/>
                <a:sym typeface="Arial" charset="0"/>
              </a:rPr>
              <a:t>In 11 Days</a:t>
            </a:r>
          </a:p>
          <a:p>
            <a:pPr algn="l">
              <a:buClr>
                <a:srgbClr val="008000"/>
              </a:buClr>
              <a:buSzPct val="125000"/>
              <a:buFont typeface="Arial" charset="0"/>
              <a:buChar char="•"/>
            </a:pPr>
            <a:r>
              <a:rPr lang="en-US" sz="1200" dirty="0" smtClean="0">
                <a:solidFill>
                  <a:srgbClr val="008000"/>
                </a:solidFill>
                <a:latin typeface="Arial" charset="0"/>
                <a:cs typeface="Arial" charset="0"/>
                <a:sym typeface="Arial" charset="0"/>
              </a:rPr>
              <a:t>Generates 4TB of raw data</a:t>
            </a:r>
          </a:p>
          <a:p>
            <a:pPr algn="l">
              <a:buClr>
                <a:srgbClr val="008000"/>
              </a:buClr>
              <a:buSzPct val="125000"/>
              <a:buFont typeface="Arial" charset="0"/>
              <a:buChar char="•"/>
            </a:pPr>
            <a:r>
              <a:rPr lang="en-US" sz="1200" dirty="0" smtClean="0">
                <a:solidFill>
                  <a:srgbClr val="008000"/>
                </a:solidFill>
                <a:latin typeface="Arial" charset="0"/>
                <a:cs typeface="Arial" charset="0"/>
                <a:sym typeface="Arial" charset="0"/>
              </a:rPr>
              <a:t>600,000,000,000 bases of DNA sequence</a:t>
            </a:r>
          </a:p>
          <a:p>
            <a:pPr algn="l">
              <a:buClr>
                <a:srgbClr val="008000"/>
              </a:buClr>
              <a:buSzPct val="125000"/>
              <a:buFont typeface="Arial" charset="0"/>
              <a:buChar char="•"/>
            </a:pPr>
            <a:r>
              <a:rPr lang="en-US" sz="1200" dirty="0" smtClean="0">
                <a:solidFill>
                  <a:srgbClr val="008000"/>
                </a:solidFill>
                <a:latin typeface="Arial" charset="0"/>
                <a:cs typeface="Arial" charset="0"/>
                <a:sym typeface="Arial" charset="0"/>
              </a:rPr>
              <a:t>(200 human genomes)</a:t>
            </a:r>
          </a:p>
          <a:p>
            <a:pPr algn="l">
              <a:buClr>
                <a:srgbClr val="008000"/>
              </a:buClr>
              <a:buSzPct val="125000"/>
              <a:buFont typeface="Arial" charset="0"/>
              <a:buChar char="•"/>
            </a:pPr>
            <a:endParaRPr lang="en-US" sz="1200" dirty="0" smtClean="0">
              <a:solidFill>
                <a:srgbClr val="008000"/>
              </a:solidFill>
              <a:latin typeface="Arial" charset="0"/>
              <a:cs typeface="Arial" charset="0"/>
              <a:sym typeface="Arial" charset="0"/>
            </a:endParaRPr>
          </a:p>
          <a:p>
            <a:pPr algn="l">
              <a:buSzPct val="100000"/>
              <a:buFont typeface="Arial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70K for~30 camera sets</a:t>
            </a:r>
          </a:p>
          <a:p>
            <a:pPr algn="l">
              <a:buSzPct val="100000"/>
              <a:buFont typeface="Arial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~200 movies of plants undergoing a dynamic growth process</a:t>
            </a:r>
          </a:p>
          <a:p>
            <a:pPr algn="l">
              <a:buSzPct val="100000"/>
              <a:buFont typeface="Arial" charset="0"/>
              <a:buChar char="•"/>
            </a:pPr>
            <a:r>
              <a:rPr lang="ja-JP" altLang="en-US" sz="1200" dirty="0" smtClean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“</a:t>
            </a:r>
            <a:r>
              <a:rPr lang="en-US" sz="1200" dirty="0" smtClean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Only</a:t>
            </a:r>
            <a:r>
              <a:rPr lang="ja-JP" altLang="en-US" sz="1200" dirty="0" smtClean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”</a:t>
            </a:r>
            <a:r>
              <a:rPr lang="en-US" sz="1200" dirty="0" smtClean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4GB a day</a:t>
            </a:r>
          </a:p>
          <a:p>
            <a:pPr algn="l">
              <a:buClr>
                <a:srgbClr val="008000"/>
              </a:buClr>
              <a:buSzPct val="125000"/>
              <a:buFont typeface="Arial" charset="0"/>
              <a:buChar char="•"/>
            </a:pPr>
            <a:endParaRPr lang="en-US" sz="1200" dirty="0" smtClean="0">
              <a:solidFill>
                <a:srgbClr val="008000"/>
              </a:solidFill>
              <a:latin typeface="Arial" charset="0"/>
              <a:cs typeface="Arial" charset="0"/>
              <a:sym typeface="Arial" charset="0"/>
            </a:endParaRPr>
          </a:p>
          <a:p>
            <a:pPr eaLnBrk="1" hangingPunct="1">
              <a:spcBef>
                <a:spcPts val="425"/>
              </a:spcBef>
            </a:pPr>
            <a:endParaRPr lang="en-US" dirty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blogs.nature.com</a:t>
            </a:r>
            <a:r>
              <a:rPr lang="en-US" dirty="0" smtClean="0"/>
              <a:t>/</a:t>
            </a:r>
            <a:r>
              <a:rPr lang="en-US" dirty="0" err="1" smtClean="0"/>
              <a:t>soapboxscience</a:t>
            </a:r>
            <a:r>
              <a:rPr lang="en-US" dirty="0" smtClean="0"/>
              <a:t>/2012/05/30/reaching-out-science-has-a-</a:t>
            </a:r>
            <a:r>
              <a:rPr lang="en-US" dirty="0" err="1" smtClean="0"/>
              <a:t>pr</a:t>
            </a:r>
            <a:r>
              <a:rPr lang="en-US" dirty="0" smtClean="0"/>
              <a:t>-problem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868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www.google.com</a:t>
            </a:r>
            <a:r>
              <a:rPr lang="en-US" dirty="0" smtClean="0"/>
              <a:t>/</a:t>
            </a:r>
            <a:r>
              <a:rPr lang="en-US" dirty="0" err="1" smtClean="0"/>
              <a:t>imgres?hl</a:t>
            </a:r>
            <a:r>
              <a:rPr lang="en-US" dirty="0" smtClean="0"/>
              <a:t>=</a:t>
            </a:r>
            <a:r>
              <a:rPr lang="en-US" dirty="0" err="1" smtClean="0"/>
              <a:t>en&amp;safe</a:t>
            </a:r>
            <a:r>
              <a:rPr lang="en-US" dirty="0" smtClean="0"/>
              <a:t>=</a:t>
            </a:r>
            <a:r>
              <a:rPr lang="en-US" dirty="0" err="1" smtClean="0"/>
              <a:t>off&amp;biw</a:t>
            </a:r>
            <a:r>
              <a:rPr lang="en-US" dirty="0" smtClean="0"/>
              <a:t>=1135&amp;bih=617&amp;tbm=</a:t>
            </a:r>
            <a:r>
              <a:rPr lang="en-US" dirty="0" err="1" smtClean="0"/>
              <a:t>isch&amp;tbnid</a:t>
            </a:r>
            <a:r>
              <a:rPr lang="en-US" dirty="0" smtClean="0"/>
              <a:t>=vlNdR2Xit0swvM:&amp;</a:t>
            </a:r>
            <a:r>
              <a:rPr lang="en-US" dirty="0" err="1" smtClean="0"/>
              <a:t>imgrefurl</a:t>
            </a:r>
            <a:r>
              <a:rPr lang="en-US" dirty="0" smtClean="0"/>
              <a:t>=http://</a:t>
            </a:r>
            <a:r>
              <a:rPr lang="en-US" dirty="0" err="1" smtClean="0"/>
              <a:t>autisminnb.blogspot.com</a:t>
            </a:r>
            <a:r>
              <a:rPr lang="en-US" dirty="0" smtClean="0"/>
              <a:t>/2011/11/</a:t>
            </a:r>
            <a:r>
              <a:rPr lang="en-US" dirty="0" err="1" smtClean="0"/>
              <a:t>autism-arctic-ice-melt-its-gotta-be.html&amp;imgurl</a:t>
            </a:r>
            <a:r>
              <a:rPr lang="en-US" dirty="0" smtClean="0"/>
              <a:t>=http://1.bp.blogspot.com/-Sz9wgyiVEO0/Ts4Vp6GVbfI/</a:t>
            </a:r>
            <a:r>
              <a:rPr lang="en-US" dirty="0" err="1" smtClean="0"/>
              <a:t>AAAAAAAAInw</a:t>
            </a:r>
            <a:r>
              <a:rPr lang="en-US" dirty="0" smtClean="0"/>
              <a:t>/2IKLS-7gYfE/s640/polarbears_450x300.jpg&amp;w=450&amp;h=300&amp;ei=UapIUIGOE-a40AG0uoCwBg&amp;zoom=1&amp;iact=</a:t>
            </a:r>
            <a:r>
              <a:rPr lang="en-US" dirty="0" err="1" smtClean="0"/>
              <a:t>hc&amp;vpx</a:t>
            </a:r>
            <a:r>
              <a:rPr lang="en-US" dirty="0" smtClean="0"/>
              <a:t>=821&amp;vpy=279&amp;dur=4037&amp;hovh=183&amp;hovw=275&amp;tx=214&amp;ty=91&amp;sig=102134752227230600514&amp;page=2&amp;tbnh=139&amp;tbnw=184&amp;start=18&amp;ndsp=24&amp;ved=1t:429,r:11,s:18,i:170</a:t>
            </a:r>
          </a:p>
          <a:p>
            <a:r>
              <a:rPr lang="en-US" dirty="0" smtClean="0"/>
              <a:t>https://encrypted-tbn2.google.com/</a:t>
            </a:r>
            <a:r>
              <a:rPr lang="en-US" dirty="0" err="1" smtClean="0"/>
              <a:t>images?q</a:t>
            </a:r>
            <a:r>
              <a:rPr lang="en-US" dirty="0" smtClean="0"/>
              <a:t>=tbn:ANd9GcSdxZ1SjBr5Nev0L9LvZgELbDKaRWNNrpwPjvM6AapNze9C6eRz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atrophiedmind.files.wordpress.com</a:t>
            </a:r>
            <a:r>
              <a:rPr lang="en-US" dirty="0" smtClean="0"/>
              <a:t>/2011/08/population-</a:t>
            </a:r>
            <a:r>
              <a:rPr lang="en-US" dirty="0" err="1" smtClean="0"/>
              <a:t>explosion.jpg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63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DBFC498-9F99-4683-9D27-5BFC8978D99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10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920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ts val="425"/>
              </a:spcBef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iPlant layer cake of resources and services.  </a:t>
            </a:r>
          </a:p>
          <a:p>
            <a:pPr eaLnBrk="1" hangingPunct="1">
              <a:spcBef>
                <a:spcPts val="425"/>
              </a:spcBef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Bottom-&gt;Up: Hardware-&gt;low-services/middleware-&gt;APIs</a:t>
            </a:r>
          </a:p>
          <a:p>
            <a:pPr eaLnBrk="1" hangingPunct="1">
              <a:spcBef>
                <a:spcPts val="425"/>
              </a:spcBef>
            </a:pPr>
            <a:endParaRPr lang="en-US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534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1400">
                <a:latin typeface="Lucida Grande" charset="0"/>
                <a:cs typeface="Lucida Grande" charset="0"/>
                <a:sym typeface="Lucida Grande" charset="0"/>
              </a:rPr>
              <a:t>It is the central source for data.  Connect to anything</a:t>
            </a:r>
          </a:p>
          <a:p>
            <a:pPr eaLnBrk="1" hangingPunct="1">
              <a:spcBef>
                <a:spcPts val="425"/>
              </a:spcBef>
            </a:pPr>
            <a:r>
              <a:rPr lang="en-US" sz="14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Different users, different needs. Once Store to rule them all!</a:t>
            </a:r>
          </a:p>
          <a:p>
            <a:pPr eaLnBrk="1" hangingPunct="1">
              <a:spcBef>
                <a:spcPts val="425"/>
              </a:spcBef>
            </a:pPr>
            <a:endParaRPr lang="en-US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ts val="425"/>
              </a:spcBef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Different ways to connect:</a:t>
            </a:r>
          </a:p>
          <a:p>
            <a:pPr eaLnBrk="1" hangingPunct="1">
              <a:spcBef>
                <a:spcPts val="425"/>
              </a:spcBef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WebDAV:  mount a folder</a:t>
            </a:r>
          </a:p>
          <a:p>
            <a:pPr eaLnBrk="1" hangingPunct="1">
              <a:spcBef>
                <a:spcPts val="425"/>
              </a:spcBef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DE: rich web-based client</a:t>
            </a:r>
          </a:p>
          <a:p>
            <a:pPr eaLnBrk="1" hangingPunct="1">
              <a:spcBef>
                <a:spcPts val="425"/>
              </a:spcBef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i-commands:  power!  Parallel file trasnfer</a:t>
            </a:r>
          </a:p>
          <a:p>
            <a:pPr eaLnBrk="1" hangingPunct="1">
              <a:spcBef>
                <a:spcPts val="425"/>
              </a:spcBef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iDrop: power!  Parallel file transfer in a GUI</a:t>
            </a:r>
          </a:p>
          <a:p>
            <a:pPr eaLnBrk="1" hangingPunct="1">
              <a:spcBef>
                <a:spcPts val="425"/>
              </a:spcBef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API:  for programmers</a:t>
            </a:r>
          </a:p>
          <a:p>
            <a:pPr eaLnBrk="1" hangingPunct="1">
              <a:spcBef>
                <a:spcPts val="425"/>
              </a:spcBef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HPT:  High performance transfer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EEB838-3615-BD4D-9A5B-9FF6B09EA5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16694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BACD7C-6CB1-104E-8345-C9E77C121A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2470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64650" y="2622550"/>
            <a:ext cx="2762250" cy="71310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7900" y="2622550"/>
            <a:ext cx="8134350" cy="71310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4CBD95-484F-E946-8216-9754CB34B21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73667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47094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44613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525535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1813" y="2333625"/>
            <a:ext cx="5772150" cy="741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6363" y="2333625"/>
            <a:ext cx="5773737" cy="741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6551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85017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68794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381267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7201787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9CB00E-BCEC-1744-8995-83C0B9CE9E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54672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Helvetica" pitchFamily="-8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2291017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79172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3600" y="0"/>
            <a:ext cx="3251200" cy="975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9601200" cy="975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51920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52041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75970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4117656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1813" y="2333625"/>
            <a:ext cx="5772150" cy="741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6363" y="2333625"/>
            <a:ext cx="5773737" cy="741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90617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46693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05023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4909777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5947E2-CD33-7C43-83EC-8977B65988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27036"/>
      </p:ext>
    </p:extLst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4460286"/>
      </p:ext>
    </p:extLst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Helvetica" pitchFamily="-8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5185391"/>
      </p:ext>
    </p:extLst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47158"/>
      </p:ext>
    </p:extLst>
  </p:cSld>
  <p:clrMapOvr>
    <a:masterClrMapping/>
  </p:clrMapOvr>
  <p:transition xmlns:p14="http://schemas.microsoft.com/office/powerpoint/2010/main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3600" y="0"/>
            <a:ext cx="3251200" cy="975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9601200" cy="975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26662"/>
      </p:ext>
    </p:extLst>
  </p:cSld>
  <p:clrMapOvr>
    <a:masterClrMapping/>
  </p:clrMapOvr>
  <p:transition xmlns:p14="http://schemas.microsoft.com/office/powerpoint/2010/main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07155"/>
      </p:ext>
    </p:extLst>
  </p:cSld>
  <p:clrMapOvr>
    <a:masterClrMapping/>
  </p:clrMapOvr>
  <p:transition xmlns:p14="http://schemas.microsoft.com/office/powerpoint/2010/main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04414"/>
      </p:ext>
    </p:extLst>
  </p:cSld>
  <p:clrMapOvr>
    <a:masterClrMapping/>
  </p:clrMapOvr>
  <p:transition xmlns:p14="http://schemas.microsoft.com/office/powerpoint/2010/main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7657957"/>
      </p:ext>
    </p:extLst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1813" y="2333625"/>
            <a:ext cx="5772150" cy="741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6363" y="2333625"/>
            <a:ext cx="5773737" cy="741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3542"/>
      </p:ext>
    </p:extLst>
  </p:cSld>
  <p:clrMapOvr>
    <a:masterClrMapping/>
  </p:clrMapOvr>
  <p:transition xmlns:p14="http://schemas.microsoft.com/office/powerpoint/2010/main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89936"/>
      </p:ext>
    </p:extLst>
  </p:cSld>
  <p:clrMapOvr>
    <a:masterClrMapping/>
  </p:clrMapOvr>
  <p:transition xmlns:p14="http://schemas.microsoft.com/office/powerpoint/2010/main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97851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55800" y="5524500"/>
            <a:ext cx="4476750" cy="4229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4950" y="5524500"/>
            <a:ext cx="4476750" cy="4229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B7BEA6-E475-0249-8C6F-3DEBECBDA8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49130"/>
      </p:ext>
    </p:extLst>
  </p:cSld>
  <p:clrMapOvr>
    <a:masterClrMapping/>
  </p:clrMapOvr>
  <p:transition xmlns:p14="http://schemas.microsoft.com/office/powerpoint/2010/main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43036"/>
      </p:ext>
    </p:extLst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9268913"/>
      </p:ext>
    </p:extLst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Helvetica" pitchFamily="-8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450702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76601"/>
      </p:ext>
    </p:extLst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3600" y="0"/>
            <a:ext cx="3251200" cy="975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9601200" cy="975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30964"/>
      </p:ext>
    </p:extLst>
  </p:cSld>
  <p:clrMapOvr>
    <a:masterClrMapping/>
  </p:clrMapOvr>
  <p:transition xmlns:p14="http://schemas.microsoft.com/office/powerpoint/2010/main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59967"/>
      </p:ext>
    </p:extLst>
  </p:cSld>
  <p:clrMapOvr>
    <a:masterClrMapping/>
  </p:clrMapOvr>
  <p:transition xmlns:p14="http://schemas.microsoft.com/office/powerpoint/2010/main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14707"/>
      </p:ext>
    </p:extLst>
  </p:cSld>
  <p:clrMapOvr>
    <a:masterClrMapping/>
  </p:clrMapOvr>
  <p:transition xmlns:p14="http://schemas.microsoft.com/office/powerpoint/2010/main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7950186"/>
      </p:ext>
    </p:extLst>
  </p:cSld>
  <p:clrMapOvr>
    <a:masterClrMapping/>
  </p:clrMapOvr>
  <p:transition xmlns:p14="http://schemas.microsoft.com/office/powerpoint/2010/main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1813" y="2333625"/>
            <a:ext cx="5772150" cy="741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6363" y="2333625"/>
            <a:ext cx="5773737" cy="741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4404"/>
      </p:ext>
    </p:extLst>
  </p:cSld>
  <p:clrMapOvr>
    <a:masterClrMapping/>
  </p:clrMapOvr>
  <p:transition xmlns:p14="http://schemas.microsoft.com/office/powerpoint/2010/main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31025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1C6293-BEA1-C649-8C17-F8AD1874F4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27157"/>
      </p:ext>
    </p:extLst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45287"/>
      </p:ext>
    </p:extLst>
  </p:cSld>
  <p:clrMapOvr>
    <a:masterClrMapping/>
  </p:clrMapOvr>
  <p:transition xmlns:p14="http://schemas.microsoft.com/office/powerpoint/2010/main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7688"/>
      </p:ext>
    </p:extLst>
  </p:cSld>
  <p:clrMapOvr>
    <a:masterClrMapping/>
  </p:clrMapOvr>
  <p:transition xmlns:p14="http://schemas.microsoft.com/office/powerpoint/2010/main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6127504"/>
      </p:ext>
    </p:extLst>
  </p:cSld>
  <p:clrMapOvr>
    <a:masterClrMapping/>
  </p:clrMapOvr>
  <p:transition xmlns:p14="http://schemas.microsoft.com/office/powerpoint/2010/main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Helvetica" pitchFamily="-8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883271"/>
      </p:ext>
    </p:extLst>
  </p:cSld>
  <p:clrMapOvr>
    <a:masterClrMapping/>
  </p:clrMapOvr>
  <p:transition xmlns:p14="http://schemas.microsoft.com/office/powerpoint/2010/main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89329"/>
      </p:ext>
    </p:extLst>
  </p:cSld>
  <p:clrMapOvr>
    <a:masterClrMapping/>
  </p:clrMapOvr>
  <p:transition xmlns:p14="http://schemas.microsoft.com/office/powerpoint/2010/main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3600" y="0"/>
            <a:ext cx="3251200" cy="975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9601200" cy="975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9721"/>
      </p:ext>
    </p:extLst>
  </p:cSld>
  <p:clrMapOvr>
    <a:masterClrMapping/>
  </p:clrMapOvr>
  <p:transition xmlns:p14="http://schemas.microsoft.com/office/powerpoint/2010/main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65986"/>
      </p:ext>
    </p:extLst>
  </p:cSld>
  <p:clrMapOvr>
    <a:masterClrMapping/>
  </p:clrMapOvr>
  <p:transition xmlns:p14="http://schemas.microsoft.com/office/powerpoint/2010/main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3986"/>
      </p:ext>
    </p:extLst>
  </p:cSld>
  <p:clrMapOvr>
    <a:masterClrMapping/>
  </p:clrMapOvr>
  <p:transition xmlns:p14="http://schemas.microsoft.com/office/powerpoint/2010/main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5363890"/>
      </p:ext>
    </p:extLst>
  </p:cSld>
  <p:clrMapOvr>
    <a:masterClrMapping/>
  </p:clrMapOvr>
  <p:transition xmlns:p14="http://schemas.microsoft.com/office/powerpoint/2010/main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1813" y="2333625"/>
            <a:ext cx="5772150" cy="741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6363" y="2333625"/>
            <a:ext cx="5773737" cy="741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44405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BF6C4A-781D-7949-817C-3E1372E5B70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60304"/>
      </p:ext>
    </p:extLst>
  </p:cSld>
  <p:clrMapOvr>
    <a:masterClrMapping/>
  </p:clrMapOvr>
  <p:transition xmlns:p14="http://schemas.microsoft.com/office/powerpoint/2010/main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6224"/>
      </p:ext>
    </p:extLst>
  </p:cSld>
  <p:clrMapOvr>
    <a:masterClrMapping/>
  </p:clrMapOvr>
  <p:transition xmlns:p14="http://schemas.microsoft.com/office/powerpoint/2010/main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50484"/>
      </p:ext>
    </p:extLst>
  </p:cSld>
  <p:clrMapOvr>
    <a:masterClrMapping/>
  </p:clrMapOvr>
  <p:transition xmlns:p14="http://schemas.microsoft.com/office/powerpoint/2010/main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293668"/>
      </p:ext>
    </p:extLst>
  </p:cSld>
  <p:clrMapOvr>
    <a:masterClrMapping/>
  </p:clrMapOvr>
  <p:transition xmlns:p14="http://schemas.microsoft.com/office/powerpoint/2010/main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3927812"/>
      </p:ext>
    </p:extLst>
  </p:cSld>
  <p:clrMapOvr>
    <a:masterClrMapping/>
  </p:clrMapOvr>
  <p:transition xmlns:p14="http://schemas.microsoft.com/office/powerpoint/2010/main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Helvetica" pitchFamily="-8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3559528"/>
      </p:ext>
    </p:extLst>
  </p:cSld>
  <p:clrMapOvr>
    <a:masterClrMapping/>
  </p:clrMapOvr>
  <p:transition xmlns:p14="http://schemas.microsoft.com/office/powerpoint/2010/main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62826"/>
      </p:ext>
    </p:extLst>
  </p:cSld>
  <p:clrMapOvr>
    <a:masterClrMapping/>
  </p:clrMapOvr>
  <p:transition xmlns:p14="http://schemas.microsoft.com/office/powerpoint/2010/main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3600" y="0"/>
            <a:ext cx="3251200" cy="975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9601200" cy="975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86426"/>
      </p:ext>
    </p:extLst>
  </p:cSld>
  <p:clrMapOvr>
    <a:masterClrMapping/>
  </p:clrMapOvr>
  <p:transition xmlns:p14="http://schemas.microsoft.com/office/powerpoint/2010/main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78182"/>
      </p:ext>
    </p:extLst>
  </p:cSld>
  <p:clrMapOvr>
    <a:masterClrMapping/>
  </p:clrMapOvr>
  <p:transition xmlns:p14="http://schemas.microsoft.com/office/powerpoint/2010/main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39896"/>
      </p:ext>
    </p:extLst>
  </p:cSld>
  <p:clrMapOvr>
    <a:masterClrMapping/>
  </p:clrMapOvr>
  <p:transition xmlns:p14="http://schemas.microsoft.com/office/powerpoint/2010/main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1955132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8F96DF-2F74-2048-8230-C19BCD746C2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50932"/>
      </p:ext>
    </p:extLst>
  </p:cSld>
  <p:clrMapOvr>
    <a:masterClrMapping/>
  </p:clrMapOvr>
  <p:transition xmlns:p14="http://schemas.microsoft.com/office/powerpoint/2010/main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1813" y="2333625"/>
            <a:ext cx="5772150" cy="741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6363" y="2333625"/>
            <a:ext cx="5773737" cy="741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34306"/>
      </p:ext>
    </p:extLst>
  </p:cSld>
  <p:clrMapOvr>
    <a:masterClrMapping/>
  </p:clrMapOvr>
  <p:transition xmlns:p14="http://schemas.microsoft.com/office/powerpoint/2010/main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56514"/>
      </p:ext>
    </p:extLst>
  </p:cSld>
  <p:clrMapOvr>
    <a:masterClrMapping/>
  </p:clrMapOvr>
  <p:transition xmlns:p14="http://schemas.microsoft.com/office/powerpoint/2010/main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5144"/>
      </p:ext>
    </p:extLst>
  </p:cSld>
  <p:clrMapOvr>
    <a:masterClrMapping/>
  </p:clrMapOvr>
  <p:transition xmlns:p14="http://schemas.microsoft.com/office/powerpoint/2010/main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26360"/>
      </p:ext>
    </p:extLst>
  </p:cSld>
  <p:clrMapOvr>
    <a:masterClrMapping/>
  </p:clrMapOvr>
  <p:transition xmlns:p14="http://schemas.microsoft.com/office/powerpoint/2010/main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6746382"/>
      </p:ext>
    </p:extLst>
  </p:cSld>
  <p:clrMapOvr>
    <a:masterClrMapping/>
  </p:clrMapOvr>
  <p:transition xmlns:p14="http://schemas.microsoft.com/office/powerpoint/2010/main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Helvetica" pitchFamily="-8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9779331"/>
      </p:ext>
    </p:extLst>
  </p:cSld>
  <p:clrMapOvr>
    <a:masterClrMapping/>
  </p:clrMapOvr>
  <p:transition xmlns:p14="http://schemas.microsoft.com/office/powerpoint/2010/main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06171"/>
      </p:ext>
    </p:extLst>
  </p:cSld>
  <p:clrMapOvr>
    <a:masterClrMapping/>
  </p:clrMapOvr>
  <p:transition xmlns:p14="http://schemas.microsoft.com/office/powerpoint/2010/main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3600" y="0"/>
            <a:ext cx="3251200" cy="975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9601200" cy="975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13838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18F8E9-5ED4-4840-A610-117B47ED1E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43415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Helvetica" pitchFamily="-8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ECD8EF-E2DC-DE4D-9422-9C113D42F7F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626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7F5F7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77900" y="2622550"/>
            <a:ext cx="11049000" cy="290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55800" y="5524500"/>
            <a:ext cx="91059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text styles</a:t>
            </a:r>
          </a:p>
          <a:p>
            <a:pPr lvl="1"/>
            <a:r>
              <a:rPr lang="en-US">
                <a:sym typeface="Helvetica" charset="0"/>
              </a:rPr>
              <a:t>Second level</a:t>
            </a:r>
          </a:p>
          <a:p>
            <a:pPr lvl="2"/>
            <a:r>
              <a:rPr lang="en-US">
                <a:sym typeface="Helvetica" charset="0"/>
              </a:rPr>
              <a:t>Third level</a:t>
            </a:r>
          </a:p>
          <a:p>
            <a:pPr lvl="3"/>
            <a:r>
              <a:rPr lang="en-US">
                <a:sym typeface="Helvetica" charset="0"/>
              </a:rPr>
              <a:t>Fourth level</a:t>
            </a:r>
          </a:p>
          <a:p>
            <a:pPr lvl="4"/>
            <a:r>
              <a:rPr lang="en-US">
                <a:sym typeface="Helvetica" charset="0"/>
              </a:rPr>
              <a:t>Fifth level</a:t>
            </a: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574588" y="9380538"/>
            <a:ext cx="314325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defRPr>
            </a:lvl1pPr>
          </a:lstStyle>
          <a:p>
            <a:fld id="{2463E360-F608-A446-B64D-E13A34221A5D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5" name="Group 3"/>
          <p:cNvGrpSpPr>
            <a:grpSpLocks/>
          </p:cNvGrpSpPr>
          <p:nvPr userDrawn="1"/>
        </p:nvGrpSpPr>
        <p:grpSpPr bwMode="auto">
          <a:xfrm>
            <a:off x="0" y="8874125"/>
            <a:ext cx="917575" cy="908050"/>
            <a:chOff x="0" y="0"/>
            <a:chExt cx="578" cy="571"/>
          </a:xfrm>
        </p:grpSpPr>
        <p:sp>
          <p:nvSpPr>
            <p:cNvPr id="6" name="Oval 1"/>
            <p:cNvSpPr>
              <a:spLocks/>
            </p:cNvSpPr>
            <p:nvPr/>
          </p:nvSpPr>
          <p:spPr bwMode="auto">
            <a:xfrm>
              <a:off x="167" y="192"/>
              <a:ext cx="225" cy="220"/>
            </a:xfrm>
            <a:prstGeom prst="ellipse">
              <a:avLst/>
            </a:prstGeom>
            <a:solidFill>
              <a:schemeClr val="accent1"/>
            </a:solidFill>
            <a:ln w="12600">
              <a:solidFill>
                <a:srgbClr val="FFC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8" cy="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600" y="9088438"/>
            <a:ext cx="23590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xmlns:p14="http://schemas.microsoft.com/office/powerpoint/2010/main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+mj-lt"/>
          <a:ea typeface="+mj-ea"/>
          <a:cs typeface="+mj-cs"/>
          <a:sym typeface="Helvetica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9pPr>
    </p:titleStyle>
    <p:bodyStyle>
      <a:lvl1pPr marL="342900" indent="-342900" algn="ctr" rtl="0" eaLnBrk="0" fontAlgn="base" hangingPunct="0">
        <a:spcBef>
          <a:spcPts val="1100"/>
        </a:spcBef>
        <a:spcAft>
          <a:spcPct val="0"/>
        </a:spcAft>
        <a:defRPr sz="44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1pPr>
      <a:lvl2pPr marL="609600" indent="-152400" algn="ctr" rtl="0" eaLnBrk="0" fontAlgn="base" hangingPunct="0">
        <a:spcBef>
          <a:spcPts val="100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2pPr>
      <a:lvl3pPr marL="1257300" indent="-342900" algn="ctr" rtl="0" eaLnBrk="0" fontAlgn="base" hangingPunct="0">
        <a:spcBef>
          <a:spcPts val="90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3pPr>
      <a:lvl4pPr marL="1917700" indent="-546100" algn="ctr" rtl="0" eaLnBrk="0" fontAlgn="base" hangingPunct="0">
        <a:spcBef>
          <a:spcPts val="7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4pPr>
      <a:lvl5pPr marL="2565400" indent="-736600" algn="ctr" rtl="0" eaLnBrk="0" fontAlgn="base" hangingPunct="0">
        <a:spcBef>
          <a:spcPts val="7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5pPr>
      <a:lvl6pPr marL="3022600" algn="ctr" rtl="0" fontAlgn="base">
        <a:spcBef>
          <a:spcPts val="7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6pPr>
      <a:lvl7pPr marL="3479800" algn="ctr" rtl="0" fontAlgn="base">
        <a:spcBef>
          <a:spcPts val="7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7pPr>
      <a:lvl8pPr marL="3937000" algn="ctr" rtl="0" fontAlgn="base">
        <a:spcBef>
          <a:spcPts val="7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8pPr>
      <a:lvl9pPr marL="4394200" algn="ctr" rtl="0" fontAlgn="base">
        <a:spcBef>
          <a:spcPts val="7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7F5F7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3004800" cy="163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title style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1813" y="2333625"/>
            <a:ext cx="11698287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text styles</a:t>
            </a:r>
          </a:p>
          <a:p>
            <a:pPr lvl="1"/>
            <a:r>
              <a:rPr lang="en-US">
                <a:sym typeface="Helvetica" charset="0"/>
              </a:rPr>
              <a:t>Second level</a:t>
            </a:r>
          </a:p>
          <a:p>
            <a:pPr lvl="2"/>
            <a:r>
              <a:rPr lang="en-US">
                <a:sym typeface="Helvetica" charset="0"/>
              </a:rPr>
              <a:t>Third level</a:t>
            </a:r>
          </a:p>
          <a:p>
            <a:pPr lvl="3"/>
            <a:r>
              <a:rPr lang="en-US">
                <a:sym typeface="Helvetica" charset="0"/>
              </a:rPr>
              <a:t>Fourth level</a:t>
            </a:r>
          </a:p>
          <a:p>
            <a:pPr lvl="4"/>
            <a:r>
              <a:rPr lang="en-US">
                <a:sym typeface="Helvetica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+mj-lt"/>
          <a:ea typeface="+mj-ea"/>
          <a:cs typeface="+mj-cs"/>
          <a:sym typeface="Helvetica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9pPr>
    </p:titleStyle>
    <p:bodyStyle>
      <a:lvl1pPr marL="342900" indent="-342900" algn="l" rtl="0" eaLnBrk="0" fontAlgn="base" hangingPunct="0">
        <a:spcBef>
          <a:spcPts val="11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1pPr>
      <a:lvl2pPr marL="704850" indent="-285750" algn="l" rtl="0" eaLnBrk="0" fontAlgn="base" hangingPunct="0">
        <a:spcBef>
          <a:spcPts val="1000"/>
        </a:spcBef>
        <a:spcAft>
          <a:spcPct val="0"/>
        </a:spcAft>
        <a:buClr>
          <a:srgbClr val="000000"/>
        </a:buClr>
        <a:buSzPct val="100000"/>
        <a:buFont typeface="Helvetica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2pPr>
      <a:lvl3pPr marL="1257300" indent="-342900" algn="l" rtl="0" eaLnBrk="0" fontAlgn="base" hangingPunct="0">
        <a:spcBef>
          <a:spcPts val="900"/>
        </a:spcBef>
        <a:spcAft>
          <a:spcPct val="0"/>
        </a:spcAft>
        <a:buClr>
          <a:srgbClr val="000000"/>
        </a:buClr>
        <a:buSzPct val="100000"/>
        <a:buFont typeface="Helvetica" charset="0"/>
        <a:defRPr sz="34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3pPr>
      <a:lvl4pPr marL="1917700" indent="-546100" algn="l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4pPr>
      <a:lvl5pPr marL="2565400" indent="-736600" algn="l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5pPr>
      <a:lvl6pPr marL="30226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6pPr>
      <a:lvl7pPr marL="34798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7pPr>
      <a:lvl8pPr marL="39370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8pPr>
      <a:lvl9pPr marL="43942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7F5F7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3004800" cy="163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title style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1813" y="2333625"/>
            <a:ext cx="11698287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text styles</a:t>
            </a:r>
          </a:p>
          <a:p>
            <a:pPr lvl="1"/>
            <a:r>
              <a:rPr lang="en-US">
                <a:sym typeface="Helvetica" charset="0"/>
              </a:rPr>
              <a:t>Second level</a:t>
            </a:r>
          </a:p>
          <a:p>
            <a:pPr lvl="2"/>
            <a:r>
              <a:rPr lang="en-US">
                <a:sym typeface="Helvetica" charset="0"/>
              </a:rPr>
              <a:t>Third level</a:t>
            </a:r>
          </a:p>
          <a:p>
            <a:pPr lvl="3"/>
            <a:r>
              <a:rPr lang="en-US">
                <a:sym typeface="Helvetica" charset="0"/>
              </a:rPr>
              <a:t>Fourth level</a:t>
            </a:r>
          </a:p>
          <a:p>
            <a:pPr lvl="4"/>
            <a:r>
              <a:rPr lang="en-US">
                <a:sym typeface="Helvetica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+mj-lt"/>
          <a:ea typeface="+mj-ea"/>
          <a:cs typeface="+mj-cs"/>
          <a:sym typeface="Helvetica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9pPr>
    </p:titleStyle>
    <p:bodyStyle>
      <a:lvl1pPr marL="342900" indent="-342900" algn="l" rtl="0" eaLnBrk="0" fontAlgn="base" hangingPunct="0">
        <a:spcBef>
          <a:spcPts val="11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1pPr>
      <a:lvl2pPr marL="704850" indent="-285750" algn="l" rtl="0" eaLnBrk="0" fontAlgn="base" hangingPunct="0">
        <a:spcBef>
          <a:spcPts val="1000"/>
        </a:spcBef>
        <a:spcAft>
          <a:spcPct val="0"/>
        </a:spcAft>
        <a:buClr>
          <a:srgbClr val="000000"/>
        </a:buClr>
        <a:buSzPct val="100000"/>
        <a:buFont typeface="Helvetica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2pPr>
      <a:lvl3pPr marL="1257300" indent="-342900" algn="l" rtl="0" eaLnBrk="0" fontAlgn="base" hangingPunct="0">
        <a:spcBef>
          <a:spcPts val="900"/>
        </a:spcBef>
        <a:spcAft>
          <a:spcPct val="0"/>
        </a:spcAft>
        <a:buClr>
          <a:srgbClr val="000000"/>
        </a:buClr>
        <a:buSzPct val="100000"/>
        <a:buFont typeface="Helvetica" charset="0"/>
        <a:defRPr sz="34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3pPr>
      <a:lvl4pPr marL="1917700" indent="-546100" algn="l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4pPr>
      <a:lvl5pPr marL="2565400" indent="-736600" algn="l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5pPr>
      <a:lvl6pPr marL="30226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6pPr>
      <a:lvl7pPr marL="34798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7pPr>
      <a:lvl8pPr marL="39370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8pPr>
      <a:lvl9pPr marL="43942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7F5F7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3004800" cy="163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title style</a:t>
            </a: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1813" y="2333625"/>
            <a:ext cx="11698287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text styles</a:t>
            </a:r>
          </a:p>
          <a:p>
            <a:pPr lvl="1"/>
            <a:r>
              <a:rPr lang="en-US">
                <a:sym typeface="Helvetica" charset="0"/>
              </a:rPr>
              <a:t>Second level</a:t>
            </a:r>
          </a:p>
          <a:p>
            <a:pPr lvl="2"/>
            <a:r>
              <a:rPr lang="en-US">
                <a:sym typeface="Helvetica" charset="0"/>
              </a:rPr>
              <a:t>Third level</a:t>
            </a:r>
          </a:p>
          <a:p>
            <a:pPr lvl="3"/>
            <a:r>
              <a:rPr lang="en-US">
                <a:sym typeface="Helvetica" charset="0"/>
              </a:rPr>
              <a:t>Fourth level</a:t>
            </a:r>
          </a:p>
          <a:p>
            <a:pPr lvl="4"/>
            <a:r>
              <a:rPr lang="en-US">
                <a:sym typeface="Helvetica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+mj-lt"/>
          <a:ea typeface="+mj-ea"/>
          <a:cs typeface="+mj-cs"/>
          <a:sym typeface="Helvetica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9pPr>
    </p:titleStyle>
    <p:bodyStyle>
      <a:lvl1pPr marL="342900" indent="-342900" algn="l" rtl="0" eaLnBrk="0" fontAlgn="base" hangingPunct="0">
        <a:spcBef>
          <a:spcPts val="11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1pPr>
      <a:lvl2pPr marL="704850" indent="-285750" algn="l" rtl="0" eaLnBrk="0" fontAlgn="base" hangingPunct="0">
        <a:spcBef>
          <a:spcPts val="1000"/>
        </a:spcBef>
        <a:spcAft>
          <a:spcPct val="0"/>
        </a:spcAft>
        <a:buClr>
          <a:srgbClr val="000000"/>
        </a:buClr>
        <a:buSzPct val="100000"/>
        <a:buFont typeface="Helvetica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2pPr>
      <a:lvl3pPr marL="1257300" indent="-342900" algn="l" rtl="0" eaLnBrk="0" fontAlgn="base" hangingPunct="0">
        <a:spcBef>
          <a:spcPts val="900"/>
        </a:spcBef>
        <a:spcAft>
          <a:spcPct val="0"/>
        </a:spcAft>
        <a:buClr>
          <a:srgbClr val="000000"/>
        </a:buClr>
        <a:buSzPct val="100000"/>
        <a:buFont typeface="Helvetica" charset="0"/>
        <a:defRPr sz="34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3pPr>
      <a:lvl4pPr marL="1917700" indent="-546100" algn="l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4pPr>
      <a:lvl5pPr marL="2565400" indent="-736600" algn="l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5pPr>
      <a:lvl6pPr marL="30226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6pPr>
      <a:lvl7pPr marL="34798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7pPr>
      <a:lvl8pPr marL="39370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8pPr>
      <a:lvl9pPr marL="43942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7F5F7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6" name="Group 3"/>
          <p:cNvGrpSpPr>
            <a:grpSpLocks/>
          </p:cNvGrpSpPr>
          <p:nvPr/>
        </p:nvGrpSpPr>
        <p:grpSpPr bwMode="auto">
          <a:xfrm>
            <a:off x="0" y="8874125"/>
            <a:ext cx="917575" cy="908050"/>
            <a:chOff x="0" y="0"/>
            <a:chExt cx="578" cy="571"/>
          </a:xfrm>
        </p:grpSpPr>
        <p:sp>
          <p:nvSpPr>
            <p:cNvPr id="11265" name="Oval 1"/>
            <p:cNvSpPr>
              <a:spLocks/>
            </p:cNvSpPr>
            <p:nvPr/>
          </p:nvSpPr>
          <p:spPr bwMode="auto">
            <a:xfrm>
              <a:off x="167" y="192"/>
              <a:ext cx="225" cy="221"/>
            </a:xfrm>
            <a:prstGeom prst="ellipse">
              <a:avLst/>
            </a:prstGeom>
            <a:solidFill>
              <a:schemeClr val="accent1"/>
            </a:solidFill>
            <a:ln w="12600" cap="flat">
              <a:solidFill>
                <a:srgbClr val="FFC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latin typeface="Gill Sans" pitchFamily="-84" charset="0"/>
                <a:ea typeface="ヒラギノ角ゴ ProN W3" pitchFamily="-84" charset="-128"/>
                <a:cs typeface="ヒラギノ角ゴ ProN W3" pitchFamily="-84" charset="-128"/>
                <a:sym typeface="Gill Sans" pitchFamily="-84" charset="0"/>
              </a:endParaRPr>
            </a:p>
          </p:txBody>
        </p:sp>
        <p:pic>
          <p:nvPicPr>
            <p:cNvPr id="123911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8" cy="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123907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213" y="9088438"/>
            <a:ext cx="23590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3004800" cy="163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title style</a:t>
            </a:r>
          </a:p>
        </p:txBody>
      </p:sp>
      <p:sp>
        <p:nvSpPr>
          <p:cNvPr id="12390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1813" y="2333625"/>
            <a:ext cx="11698287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text styles</a:t>
            </a:r>
          </a:p>
          <a:p>
            <a:pPr lvl="1"/>
            <a:r>
              <a:rPr lang="en-US">
                <a:sym typeface="Helvetica" charset="0"/>
              </a:rPr>
              <a:t>Second level</a:t>
            </a:r>
          </a:p>
          <a:p>
            <a:pPr lvl="2"/>
            <a:r>
              <a:rPr lang="en-US">
                <a:sym typeface="Helvetica" charset="0"/>
              </a:rPr>
              <a:t>Third level</a:t>
            </a:r>
          </a:p>
          <a:p>
            <a:pPr lvl="3"/>
            <a:r>
              <a:rPr lang="en-US">
                <a:sym typeface="Helvetica" charset="0"/>
              </a:rPr>
              <a:t>Fourth level</a:t>
            </a:r>
          </a:p>
          <a:p>
            <a:pPr lvl="4"/>
            <a:r>
              <a:rPr lang="en-US">
                <a:sym typeface="Helvetica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+mj-lt"/>
          <a:ea typeface="+mj-ea"/>
          <a:cs typeface="+mj-cs"/>
          <a:sym typeface="Helvetica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9pPr>
    </p:titleStyle>
    <p:bodyStyle>
      <a:lvl1pPr marL="342900" indent="-342900" algn="l" rtl="0" eaLnBrk="0" fontAlgn="base" hangingPunct="0">
        <a:spcBef>
          <a:spcPts val="11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1pPr>
      <a:lvl2pPr marL="704850" indent="-285750" algn="l" rtl="0" eaLnBrk="0" fontAlgn="base" hangingPunct="0">
        <a:spcBef>
          <a:spcPts val="1000"/>
        </a:spcBef>
        <a:spcAft>
          <a:spcPct val="0"/>
        </a:spcAft>
        <a:buClr>
          <a:srgbClr val="000000"/>
        </a:buClr>
        <a:buSzPct val="100000"/>
        <a:buFont typeface="Helvetica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2pPr>
      <a:lvl3pPr marL="1257300" indent="-342900" algn="l" rtl="0" eaLnBrk="0" fontAlgn="base" hangingPunct="0">
        <a:spcBef>
          <a:spcPts val="900"/>
        </a:spcBef>
        <a:spcAft>
          <a:spcPct val="0"/>
        </a:spcAft>
        <a:buClr>
          <a:srgbClr val="000000"/>
        </a:buClr>
        <a:buSzPct val="100000"/>
        <a:buFont typeface="Helvetica" charset="0"/>
        <a:defRPr sz="34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3pPr>
      <a:lvl4pPr marL="1917700" indent="-546100" algn="l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4pPr>
      <a:lvl5pPr marL="2565400" indent="-736600" algn="l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5pPr>
      <a:lvl6pPr marL="30226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6pPr>
      <a:lvl7pPr marL="34798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7pPr>
      <a:lvl8pPr marL="39370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8pPr>
      <a:lvl9pPr marL="43942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7F5F7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3"/>
          <p:cNvGrpSpPr>
            <a:grpSpLocks/>
          </p:cNvGrpSpPr>
          <p:nvPr/>
        </p:nvGrpSpPr>
        <p:grpSpPr bwMode="auto">
          <a:xfrm>
            <a:off x="0" y="8874125"/>
            <a:ext cx="917575" cy="908050"/>
            <a:chOff x="0" y="0"/>
            <a:chExt cx="578" cy="571"/>
          </a:xfrm>
        </p:grpSpPr>
        <p:sp>
          <p:nvSpPr>
            <p:cNvPr id="12289" name="Oval 1"/>
            <p:cNvSpPr>
              <a:spLocks/>
            </p:cNvSpPr>
            <p:nvPr/>
          </p:nvSpPr>
          <p:spPr bwMode="auto">
            <a:xfrm>
              <a:off x="167" y="192"/>
              <a:ext cx="225" cy="221"/>
            </a:xfrm>
            <a:prstGeom prst="ellipse">
              <a:avLst/>
            </a:prstGeom>
            <a:solidFill>
              <a:schemeClr val="accent1"/>
            </a:solidFill>
            <a:ln w="12600" cap="flat">
              <a:solidFill>
                <a:srgbClr val="FFC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latin typeface="Gill Sans" pitchFamily="-84" charset="0"/>
                <a:ea typeface="ヒラギノ角ゴ ProN W3" pitchFamily="-84" charset="-128"/>
                <a:cs typeface="ヒラギノ角ゴ ProN W3" pitchFamily="-84" charset="-128"/>
                <a:sym typeface="Gill Sans" pitchFamily="-84" charset="0"/>
              </a:endParaRPr>
            </a:p>
          </p:txBody>
        </p:sp>
        <p:pic>
          <p:nvPicPr>
            <p:cNvPr id="136199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8" cy="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136195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213" y="9088438"/>
            <a:ext cx="23590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3004800" cy="163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title style</a:t>
            </a:r>
          </a:p>
        </p:txBody>
      </p:sp>
      <p:sp>
        <p:nvSpPr>
          <p:cNvPr id="136197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1813" y="2333625"/>
            <a:ext cx="11698287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text styles</a:t>
            </a:r>
          </a:p>
          <a:p>
            <a:pPr lvl="1"/>
            <a:r>
              <a:rPr lang="en-US">
                <a:sym typeface="Helvetica" charset="0"/>
              </a:rPr>
              <a:t>Second level</a:t>
            </a:r>
          </a:p>
          <a:p>
            <a:pPr lvl="2"/>
            <a:r>
              <a:rPr lang="en-US">
                <a:sym typeface="Helvetica" charset="0"/>
              </a:rPr>
              <a:t>Third level</a:t>
            </a:r>
          </a:p>
          <a:p>
            <a:pPr lvl="3"/>
            <a:r>
              <a:rPr lang="en-US">
                <a:sym typeface="Helvetica" charset="0"/>
              </a:rPr>
              <a:t>Fourth level</a:t>
            </a:r>
          </a:p>
          <a:p>
            <a:pPr lvl="4"/>
            <a:r>
              <a:rPr lang="en-US">
                <a:sym typeface="Helvetica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+mj-lt"/>
          <a:ea typeface="+mj-ea"/>
          <a:cs typeface="+mj-cs"/>
          <a:sym typeface="Helvetica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9pPr>
    </p:titleStyle>
    <p:bodyStyle>
      <a:lvl1pPr marL="342900" indent="-342900" algn="l" rtl="0" eaLnBrk="0" fontAlgn="base" hangingPunct="0">
        <a:spcBef>
          <a:spcPts val="11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1pPr>
      <a:lvl2pPr marL="704850" indent="-285750" algn="l" rtl="0" eaLnBrk="0" fontAlgn="base" hangingPunct="0">
        <a:spcBef>
          <a:spcPts val="1000"/>
        </a:spcBef>
        <a:spcAft>
          <a:spcPct val="0"/>
        </a:spcAft>
        <a:buClr>
          <a:srgbClr val="000000"/>
        </a:buClr>
        <a:buSzPct val="100000"/>
        <a:buFont typeface="Helvetica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2pPr>
      <a:lvl3pPr marL="1257300" indent="-342900" algn="l" rtl="0" eaLnBrk="0" fontAlgn="base" hangingPunct="0">
        <a:spcBef>
          <a:spcPts val="900"/>
        </a:spcBef>
        <a:spcAft>
          <a:spcPct val="0"/>
        </a:spcAft>
        <a:buClr>
          <a:srgbClr val="000000"/>
        </a:buClr>
        <a:buSzPct val="100000"/>
        <a:buFont typeface="Helvetica" charset="0"/>
        <a:defRPr sz="34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3pPr>
      <a:lvl4pPr marL="1917700" indent="-546100" algn="l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4pPr>
      <a:lvl5pPr marL="2565400" indent="-736600" algn="l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5pPr>
      <a:lvl6pPr marL="30226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6pPr>
      <a:lvl7pPr marL="34798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7pPr>
      <a:lvl8pPr marL="39370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8pPr>
      <a:lvl9pPr marL="43942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7F5F7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82" name="Group 3"/>
          <p:cNvGrpSpPr>
            <a:grpSpLocks/>
          </p:cNvGrpSpPr>
          <p:nvPr/>
        </p:nvGrpSpPr>
        <p:grpSpPr bwMode="auto">
          <a:xfrm>
            <a:off x="0" y="8874125"/>
            <a:ext cx="917575" cy="908050"/>
            <a:chOff x="0" y="0"/>
            <a:chExt cx="578" cy="571"/>
          </a:xfrm>
        </p:grpSpPr>
        <p:sp>
          <p:nvSpPr>
            <p:cNvPr id="13313" name="Oval 1"/>
            <p:cNvSpPr>
              <a:spLocks/>
            </p:cNvSpPr>
            <p:nvPr/>
          </p:nvSpPr>
          <p:spPr bwMode="auto">
            <a:xfrm>
              <a:off x="167" y="192"/>
              <a:ext cx="225" cy="221"/>
            </a:xfrm>
            <a:prstGeom prst="ellipse">
              <a:avLst/>
            </a:prstGeom>
            <a:solidFill>
              <a:schemeClr val="accent1"/>
            </a:solidFill>
            <a:ln w="12600" cap="flat">
              <a:solidFill>
                <a:srgbClr val="FFC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latin typeface="Gill Sans" pitchFamily="-84" charset="0"/>
                <a:ea typeface="ヒラギノ角ゴ ProN W3" pitchFamily="-84" charset="-128"/>
                <a:cs typeface="ヒラギノ角ゴ ProN W3" pitchFamily="-84" charset="-128"/>
                <a:sym typeface="Gill Sans" pitchFamily="-84" charset="0"/>
              </a:endParaRPr>
            </a:p>
          </p:txBody>
        </p:sp>
        <p:pic>
          <p:nvPicPr>
            <p:cNvPr id="148487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8" cy="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148483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213" y="9088438"/>
            <a:ext cx="23590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3004800" cy="163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title style</a:t>
            </a:r>
          </a:p>
        </p:txBody>
      </p:sp>
      <p:sp>
        <p:nvSpPr>
          <p:cNvPr id="14848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1813" y="2333625"/>
            <a:ext cx="11698287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text styles</a:t>
            </a:r>
          </a:p>
          <a:p>
            <a:pPr lvl="1"/>
            <a:r>
              <a:rPr lang="en-US">
                <a:sym typeface="Helvetica" charset="0"/>
              </a:rPr>
              <a:t>Second level</a:t>
            </a:r>
          </a:p>
          <a:p>
            <a:pPr lvl="2"/>
            <a:r>
              <a:rPr lang="en-US">
                <a:sym typeface="Helvetica" charset="0"/>
              </a:rPr>
              <a:t>Third level</a:t>
            </a:r>
          </a:p>
          <a:p>
            <a:pPr lvl="3"/>
            <a:r>
              <a:rPr lang="en-US">
                <a:sym typeface="Helvetica" charset="0"/>
              </a:rPr>
              <a:t>Fourth level</a:t>
            </a:r>
          </a:p>
          <a:p>
            <a:pPr lvl="4"/>
            <a:r>
              <a:rPr lang="en-US">
                <a:sym typeface="Helvetica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+mj-lt"/>
          <a:ea typeface="+mj-ea"/>
          <a:cs typeface="+mj-cs"/>
          <a:sym typeface="Helvetica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rgbClr val="000080"/>
          </a:solidFill>
          <a:latin typeface="Helvetica" pitchFamily="-84" charset="0"/>
          <a:ea typeface="ヒラギノ角ゴ ProN W3" pitchFamily="-84" charset="-128"/>
          <a:cs typeface="ヒラギノ角ゴ ProN W3" pitchFamily="-84" charset="-128"/>
          <a:sym typeface="Helvetica" pitchFamily="-84" charset="0"/>
        </a:defRPr>
      </a:lvl9pPr>
    </p:titleStyle>
    <p:bodyStyle>
      <a:lvl1pPr marL="342900" indent="-342900" algn="l" rtl="0" eaLnBrk="0" fontAlgn="base" hangingPunct="0">
        <a:spcBef>
          <a:spcPts val="11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1pPr>
      <a:lvl2pPr marL="704850" indent="-285750" algn="l" rtl="0" eaLnBrk="0" fontAlgn="base" hangingPunct="0">
        <a:spcBef>
          <a:spcPts val="1000"/>
        </a:spcBef>
        <a:spcAft>
          <a:spcPct val="0"/>
        </a:spcAft>
        <a:buClr>
          <a:srgbClr val="000000"/>
        </a:buClr>
        <a:buSzPct val="100000"/>
        <a:buFont typeface="Helvetica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2pPr>
      <a:lvl3pPr marL="1257300" indent="-342900" algn="l" rtl="0" eaLnBrk="0" fontAlgn="base" hangingPunct="0">
        <a:spcBef>
          <a:spcPts val="900"/>
        </a:spcBef>
        <a:spcAft>
          <a:spcPct val="0"/>
        </a:spcAft>
        <a:buClr>
          <a:srgbClr val="000000"/>
        </a:buClr>
        <a:buSzPct val="100000"/>
        <a:buFont typeface="Helvetica" charset="0"/>
        <a:defRPr sz="34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3pPr>
      <a:lvl4pPr marL="1917700" indent="-546100" algn="l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4pPr>
      <a:lvl5pPr marL="2565400" indent="-736600" algn="l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5pPr>
      <a:lvl6pPr marL="30226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6pPr>
      <a:lvl7pPr marL="34798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7pPr>
      <a:lvl8pPr marL="39370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8pPr>
      <a:lvl9pPr marL="4394200" algn="l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Helvetica" pitchFamily="-84" charset="0"/>
        <a:defRPr sz="2800">
          <a:solidFill>
            <a:schemeClr val="tx1"/>
          </a:solidFill>
          <a:latin typeface="+mn-lt"/>
          <a:ea typeface="+mn-ea"/>
          <a:cs typeface="+mn-cs"/>
          <a:sym typeface="Helvetica" pitchFamily="-84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3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D735DDC2-11C6-E547-A11B-2804360151C3}" type="slidenum">
              <a:rPr lang="en-US" sz="16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</a:t>
            </a:fld>
            <a:endParaRPr lang="en-US" sz="1600">
              <a:solidFill>
                <a:schemeClr val="tx1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161797" name="Rectangle 5"/>
          <p:cNvSpPr>
            <a:spLocks noGrp="1" noChangeArrowheads="1"/>
          </p:cNvSpPr>
          <p:nvPr>
            <p:ph type="title"/>
          </p:nvPr>
        </p:nvSpPr>
        <p:spPr>
          <a:xfrm>
            <a:off x="736600" y="1782763"/>
            <a:ext cx="11531600" cy="2908300"/>
          </a:xfrm>
        </p:spPr>
        <p:txBody>
          <a:bodyPr/>
          <a:lstStyle/>
          <a:p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/>
              <a:t> </a:t>
            </a:r>
            <a:r>
              <a:rPr lang="en-US" sz="6000" dirty="0" smtClean="0"/>
              <a:t>iPlant </a:t>
            </a:r>
            <a:r>
              <a:rPr lang="en-US" sz="6000" dirty="0" err="1"/>
              <a:t>Cyberinfrastructure</a:t>
            </a:r>
            <a:r>
              <a:rPr lang="en-US" sz="6000" dirty="0"/>
              <a:t>: Biological Computing using </a:t>
            </a:r>
            <a:r>
              <a:rPr lang="en-US" sz="6000" dirty="0" smtClean="0"/>
              <a:t>the Discovery Environment </a:t>
            </a:r>
            <a:r>
              <a:rPr lang="en-US" sz="6000" dirty="0"/>
              <a:t/>
            </a:r>
            <a:br>
              <a:rPr lang="en-US" sz="6000" dirty="0"/>
            </a:br>
            <a:endParaRPr lang="en-US" dirty="0">
              <a:latin typeface="Helvetica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179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397000" y="5334000"/>
            <a:ext cx="10579100" cy="1905000"/>
          </a:xfrm>
        </p:spPr>
        <p:txBody>
          <a:bodyPr/>
          <a:lstStyle/>
          <a:p>
            <a:pPr marL="0" indent="0" eaLnBrk="1" hangingPunct="1"/>
            <a:r>
              <a:rPr lang="en-US" i="1" dirty="0" smtClean="0"/>
              <a:t>The iPlant Collaborative</a:t>
            </a:r>
          </a:p>
          <a:p>
            <a:pPr marL="0" indent="0" eaLnBrk="1" hangingPunct="1"/>
            <a:r>
              <a:rPr lang="en-US" i="1" dirty="0" smtClean="0"/>
              <a:t>Presented by Joshua Stein</a:t>
            </a:r>
          </a:p>
          <a:p>
            <a:pPr marL="0" indent="0" eaLnBrk="1" hangingPunct="1"/>
            <a:r>
              <a:rPr lang="en-US" i="1" dirty="0" smtClean="0"/>
              <a:t>Cold Spring Harbor Laboratory, USA </a:t>
            </a:r>
            <a:endParaRPr lang="en-US" dirty="0">
              <a:latin typeface="Helvetica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1799" name="Text Box 7"/>
          <p:cNvSpPr txBox="1">
            <a:spLocks noChangeArrowheads="1"/>
          </p:cNvSpPr>
          <p:nvPr/>
        </p:nvSpPr>
        <p:spPr bwMode="auto">
          <a:xfrm>
            <a:off x="12574588" y="9380538"/>
            <a:ext cx="3143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 eaLnBrk="1" hangingPunct="1"/>
            <a:fld id="{B95C4F21-9782-7D42-B067-53B540149181}" type="slidenum">
              <a:rPr lang="en-US" sz="16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pPr algn="r" eaLnBrk="1" hangingPunct="1"/>
              <a:t>1</a:t>
            </a:fld>
            <a:endParaRPr lang="en-US" sz="1600">
              <a:solidFill>
                <a:schemeClr val="tx1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F6C4A-781D-7949-817C-3E1372E5B70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1636713"/>
          </a:xfrm>
        </p:spPr>
        <p:txBody>
          <a:bodyPr/>
          <a:lstStyle/>
          <a:p>
            <a:r>
              <a:rPr lang="en-US" dirty="0" smtClean="0"/>
              <a:t>Using the Discovery Environment</a:t>
            </a:r>
            <a:endParaRPr lang="en-US" dirty="0"/>
          </a:p>
        </p:txBody>
      </p:sp>
      <p:pic>
        <p:nvPicPr>
          <p:cNvPr id="5" name="tophat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27" t="14673" r="1445" b="5344"/>
          <a:stretch/>
        </p:blipFill>
        <p:spPr>
          <a:xfrm>
            <a:off x="133682" y="2005452"/>
            <a:ext cx="12683127" cy="650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991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F6C4A-781D-7949-817C-3E1372E5B70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981200"/>
            <a:ext cx="13004800" cy="677806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1636713"/>
          </a:xfrm>
        </p:spPr>
        <p:txBody>
          <a:bodyPr/>
          <a:lstStyle/>
          <a:p>
            <a:r>
              <a:rPr lang="en-US" dirty="0" smtClean="0"/>
              <a:t>Using the Discovery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938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F6C4A-781D-7949-817C-3E1372E5B70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6"/>
          <p:cNvSpPr txBox="1">
            <a:spLocks/>
          </p:cNvSpPr>
          <p:nvPr/>
        </p:nvSpPr>
        <p:spPr bwMode="auto">
          <a:xfrm>
            <a:off x="0" y="0"/>
            <a:ext cx="13004800" cy="163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80"/>
                </a:solidFill>
                <a:latin typeface="+mj-lt"/>
                <a:ea typeface="+mj-ea"/>
                <a:cs typeface="+mj-cs"/>
                <a:sym typeface="Helvetica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80"/>
                </a:solidFill>
                <a:latin typeface="Helvetica" pitchFamily="-84" charset="0"/>
                <a:ea typeface="ヒラギノ角ゴ ProN W3" pitchFamily="-84" charset="-128"/>
                <a:cs typeface="ヒラギノ角ゴ ProN W3" pitchFamily="-84" charset="-128"/>
                <a:sym typeface="Helvetic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80"/>
                </a:solidFill>
                <a:latin typeface="Helvetica" pitchFamily="-84" charset="0"/>
                <a:ea typeface="ヒラギノ角ゴ ProN W3" pitchFamily="-84" charset="-128"/>
                <a:cs typeface="ヒラギノ角ゴ ProN W3" pitchFamily="-84" charset="-128"/>
                <a:sym typeface="Helvetic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80"/>
                </a:solidFill>
                <a:latin typeface="Helvetica" pitchFamily="-84" charset="0"/>
                <a:ea typeface="ヒラギノ角ゴ ProN W3" pitchFamily="-84" charset="-128"/>
                <a:cs typeface="ヒラギノ角ゴ ProN W3" pitchFamily="-84" charset="-128"/>
                <a:sym typeface="Helvetic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80"/>
                </a:solidFill>
                <a:latin typeface="Helvetica" pitchFamily="-84" charset="0"/>
                <a:ea typeface="ヒラギノ角ゴ ProN W3" pitchFamily="-84" charset="-128"/>
                <a:cs typeface="ヒラギノ角ゴ ProN W3" pitchFamily="-84" charset="-128"/>
                <a:sym typeface="Helvetic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80"/>
                </a:solidFill>
                <a:latin typeface="Helvetica" pitchFamily="-84" charset="0"/>
                <a:ea typeface="ヒラギノ角ゴ ProN W3" pitchFamily="-84" charset="-128"/>
                <a:cs typeface="ヒラギノ角ゴ ProN W3" pitchFamily="-84" charset="-128"/>
                <a:sym typeface="Helvetica" pitchFamily="-8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80"/>
                </a:solidFill>
                <a:latin typeface="Helvetica" pitchFamily="-84" charset="0"/>
                <a:ea typeface="ヒラギノ角ゴ ProN W3" pitchFamily="-84" charset="-128"/>
                <a:cs typeface="ヒラギノ角ゴ ProN W3" pitchFamily="-84" charset="-128"/>
                <a:sym typeface="Helvetica" pitchFamily="-8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80"/>
                </a:solidFill>
                <a:latin typeface="Helvetica" pitchFamily="-84" charset="0"/>
                <a:ea typeface="ヒラギノ角ゴ ProN W3" pitchFamily="-84" charset="-128"/>
                <a:cs typeface="ヒラギノ角ゴ ProN W3" pitchFamily="-84" charset="-128"/>
                <a:sym typeface="Helvetica" pitchFamily="-8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80"/>
                </a:solidFill>
                <a:latin typeface="Helvetica" pitchFamily="-84" charset="0"/>
                <a:ea typeface="ヒラギノ角ゴ ProN W3" pitchFamily="-84" charset="-128"/>
                <a:cs typeface="ヒラギノ角ゴ ProN W3" pitchFamily="-84" charset="-128"/>
                <a:sym typeface="Helvetica" pitchFamily="-84" charset="0"/>
              </a:defRPr>
            </a:lvl9pPr>
          </a:lstStyle>
          <a:p>
            <a:r>
              <a:rPr lang="en-US" smtClean="0"/>
              <a:t>Phyloviewer: Big Tree Interactive Viewer</a:t>
            </a:r>
            <a:endParaRPr lang="en-US" dirty="0"/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 bwMode="auto">
          <a:xfrm>
            <a:off x="12690475" y="9380538"/>
            <a:ext cx="314325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N W3" charset="0"/>
                <a:cs typeface="Arial" charset="0"/>
                <a:sym typeface="Arial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58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58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58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58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58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58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58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58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fld id="{7FBF6C4A-781D-7949-817C-3E1372E5B70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87400" y="8229600"/>
            <a:ext cx="10287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b="1" dirty="0" smtClean="0"/>
              <a:t>55K Angiosperm mega-phylogeny:</a:t>
            </a:r>
          </a:p>
          <a:p>
            <a:pPr algn="l"/>
            <a:r>
              <a:rPr lang="en-US" sz="1800" dirty="0" smtClean="0"/>
              <a:t>Smith SA, Beaulieu JM, </a:t>
            </a:r>
            <a:r>
              <a:rPr lang="en-US" sz="1800" dirty="0" err="1" smtClean="0"/>
              <a:t>Stamatakis</a:t>
            </a:r>
            <a:r>
              <a:rPr lang="en-US" sz="1800" dirty="0" smtClean="0"/>
              <a:t> A, Donoghue MJ (2011) Understanding angiosperm diversification using small and large phylogenetic trees. American Journal of Botany. 2011; 98(3):404-14  doi:10.3732/ajb.1000481</a:t>
            </a:r>
            <a:endParaRPr lang="en-US" sz="1800" dirty="0"/>
          </a:p>
        </p:txBody>
      </p:sp>
      <p:pic>
        <p:nvPicPr>
          <p:cNvPr id="7" name="phyloviewer5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13" t="2582" r="4883" b="13410"/>
          <a:stretch/>
        </p:blipFill>
        <p:spPr>
          <a:xfrm>
            <a:off x="711200" y="1828800"/>
            <a:ext cx="11430000" cy="63773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35000" y="1219200"/>
            <a:ext cx="4185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http://</a:t>
            </a:r>
            <a:r>
              <a:rPr lang="en-US" sz="2000" dirty="0" err="1" smtClean="0"/>
              <a:t>github.com</a:t>
            </a:r>
            <a:r>
              <a:rPr lang="en-US" sz="2000" dirty="0" smtClean="0"/>
              <a:t>/</a:t>
            </a:r>
            <a:r>
              <a:rPr lang="en-US" sz="2000" dirty="0" err="1" smtClean="0"/>
              <a:t>akubach</a:t>
            </a:r>
            <a:r>
              <a:rPr lang="en-US" sz="2000" dirty="0" smtClean="0"/>
              <a:t>/</a:t>
            </a:r>
            <a:r>
              <a:rPr lang="en-US" sz="2000" dirty="0" err="1" smtClean="0"/>
              <a:t>phyloviewer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589584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F6C4A-781D-7949-817C-3E1372E5B70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 descr="Screen shot 2012-09-06 at 5.38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397000"/>
            <a:ext cx="12585700" cy="69469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1636713"/>
          </a:xfrm>
        </p:spPr>
        <p:txBody>
          <a:bodyPr/>
          <a:lstStyle/>
          <a:p>
            <a:r>
              <a:rPr lang="en-US" dirty="0" smtClean="0"/>
              <a:t>Build A Custom Workflow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447800"/>
            <a:ext cx="13004800" cy="67759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0"/>
            <a:ext cx="13004800" cy="67889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0"/>
            <a:ext cx="13004800" cy="6795413"/>
          </a:xfrm>
          <a:prstGeom prst="rect">
            <a:avLst/>
          </a:prstGeom>
        </p:spPr>
      </p:pic>
      <p:pic>
        <p:nvPicPr>
          <p:cNvPr id="9" name="Picture 8" descr="Screen shot 2012-09-06 at 5.36.18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447800"/>
            <a:ext cx="12636500" cy="6946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800" y="3200400"/>
            <a:ext cx="10883900" cy="6959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10541000" y="7772400"/>
            <a:ext cx="2463800" cy="685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84" charset="0"/>
              <a:ea typeface="ヒラギノ角ゴ ProN W3" pitchFamily="-84" charset="-128"/>
              <a:cs typeface="ヒラギノ角ゴ ProN W3" pitchFamily="-84" charset="-128"/>
              <a:sym typeface="Gill Sans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5105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F6C4A-781D-7949-817C-3E1372E5B70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13004800" cy="1636713"/>
          </a:xfrm>
          <a:ln>
            <a:solidFill>
              <a:srgbClr val="000000"/>
            </a:solidFill>
          </a:ln>
          <a:effectLst/>
        </p:spPr>
        <p:txBody>
          <a:bodyPr/>
          <a:lstStyle/>
          <a:p>
            <a:r>
              <a:rPr lang="en-US" dirty="0" smtClean="0"/>
              <a:t>Integrating Your Own Tools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850" y="1482136"/>
            <a:ext cx="13004800" cy="7066635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52400" dist="139700" dir="2700000" algn="tl" rotWithShape="0">
              <a:srgbClr val="000000">
                <a:alpha val="86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1041400"/>
            <a:ext cx="8496300" cy="84836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52400" dist="139700" dir="2700000" algn="tl" rotWithShape="0">
              <a:srgbClr val="000000">
                <a:alpha val="86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300" y="1079500"/>
            <a:ext cx="7810500" cy="84455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52400" dist="139700" dir="2700000" algn="tl" rotWithShape="0">
              <a:srgbClr val="000000">
                <a:alpha val="86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850" y="1782518"/>
            <a:ext cx="13004800" cy="646587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52400" dist="139700" dir="2700000" algn="tl" rotWithShape="0">
              <a:srgbClr val="000000">
                <a:alpha val="86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9850" y="1788607"/>
            <a:ext cx="13004800" cy="6453693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52400" dist="139700" dir="2700000" algn="tl" rotWithShape="0">
              <a:srgbClr val="000000">
                <a:alpha val="86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0" y="1066800"/>
            <a:ext cx="10604500" cy="86106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52400" dist="139700" dir="2700000" algn="tl" rotWithShape="0">
              <a:srgbClr val="000000">
                <a:alpha val="86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7100" y="2043653"/>
            <a:ext cx="8470900" cy="59436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52400" dist="139700" dir="2700000" algn="tl" rotWithShape="0">
              <a:srgbClr val="000000">
                <a:alpha val="86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9850" y="1672594"/>
            <a:ext cx="13004800" cy="6685718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52400" dist="139700" dir="2700000" algn="tl" rotWithShape="0">
              <a:srgbClr val="000000">
                <a:alpha val="8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14751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22" name="Group 3"/>
          <p:cNvGrpSpPr>
            <a:grpSpLocks/>
          </p:cNvGrpSpPr>
          <p:nvPr/>
        </p:nvGrpSpPr>
        <p:grpSpPr bwMode="auto">
          <a:xfrm>
            <a:off x="0" y="8874125"/>
            <a:ext cx="917575" cy="908050"/>
            <a:chOff x="0" y="0"/>
            <a:chExt cx="578" cy="571"/>
          </a:xfrm>
        </p:grpSpPr>
        <p:sp>
          <p:nvSpPr>
            <p:cNvPr id="184328" name="Oval 1"/>
            <p:cNvSpPr>
              <a:spLocks/>
            </p:cNvSpPr>
            <p:nvPr/>
          </p:nvSpPr>
          <p:spPr bwMode="auto">
            <a:xfrm>
              <a:off x="167" y="192"/>
              <a:ext cx="225" cy="220"/>
            </a:xfrm>
            <a:prstGeom prst="ellipse">
              <a:avLst/>
            </a:prstGeom>
            <a:solidFill>
              <a:schemeClr val="accent1"/>
            </a:solidFill>
            <a:ln w="12600">
              <a:solidFill>
                <a:srgbClr val="FFC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8432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8" cy="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18432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213" y="9088438"/>
            <a:ext cx="23590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4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-457200"/>
            <a:ext cx="13004800" cy="1636713"/>
          </a:xfrm>
        </p:spPr>
        <p:txBody>
          <a:bodyPr/>
          <a:lstStyle/>
          <a:p>
            <a:pPr eaLnBrk="1" hangingPunct="1"/>
            <a:r>
              <a:rPr lang="en-US">
                <a:latin typeface="Helvetica" charset="0"/>
                <a:ea typeface="ヒラギノ角ゴ ProN W3" charset="0"/>
                <a:cs typeface="ヒラギノ角ゴ ProN W3" charset="0"/>
              </a:rPr>
              <a:t>iPlant Data Store</a:t>
            </a:r>
          </a:p>
        </p:txBody>
      </p:sp>
      <p:sp>
        <p:nvSpPr>
          <p:cNvPr id="184325" name="Rectangle 6"/>
          <p:cNvSpPr>
            <a:spLocks/>
          </p:cNvSpPr>
          <p:nvPr/>
        </p:nvSpPr>
        <p:spPr bwMode="auto">
          <a:xfrm>
            <a:off x="4919663" y="558800"/>
            <a:ext cx="3163887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600">
                <a:solidFill>
                  <a:srgbClr val="008000"/>
                </a:solidFill>
                <a:latin typeface="Helvetica" charset="0"/>
                <a:cs typeface="Helvetica" charset="0"/>
                <a:sym typeface="Helvetica" charset="0"/>
              </a:rPr>
              <a:t>Free Your Data</a:t>
            </a:r>
          </a:p>
        </p:txBody>
      </p:sp>
      <p:sp>
        <p:nvSpPr>
          <p:cNvPr id="38919" name="Rectangle 7"/>
          <p:cNvSpPr>
            <a:spLocks/>
          </p:cNvSpPr>
          <p:nvPr/>
        </p:nvSpPr>
        <p:spPr bwMode="auto">
          <a:xfrm>
            <a:off x="2070100" y="6735763"/>
            <a:ext cx="8864600" cy="2413000"/>
          </a:xfrm>
          <a:prstGeom prst="rect">
            <a:avLst/>
          </a:prstGeom>
          <a:solidFill>
            <a:srgbClr val="FFFFFF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92100" dist="139699" dir="2700000" algn="ctr" rotWithShape="0">
              <a:schemeClr val="bg2">
                <a:alpha val="64999"/>
              </a:schemeClr>
            </a:outerShdw>
          </a:effectLst>
        </p:spPr>
        <p:txBody>
          <a:bodyPr lIns="0" tIns="0" rIns="0" bIns="0" anchor="ctr"/>
          <a:lstStyle/>
          <a:p>
            <a:pPr>
              <a:defRPr/>
            </a:pPr>
            <a:r>
              <a:rPr lang="en-US" sz="5000">
                <a:solidFill>
                  <a:srgbClr val="000080"/>
                </a:solidFill>
                <a:latin typeface="Helvetica" pitchFamily="-84" charset="0"/>
                <a:ea typeface="Helvetica" pitchFamily="-84" charset="0"/>
                <a:cs typeface="Helvetica" pitchFamily="-84" charset="0"/>
                <a:sym typeface="Helvetica" pitchFamily="-84" charset="0"/>
              </a:rPr>
              <a:t>Different Users, </a:t>
            </a:r>
          </a:p>
          <a:p>
            <a:pPr>
              <a:defRPr/>
            </a:pPr>
            <a:r>
              <a:rPr lang="en-US" sz="5000">
                <a:solidFill>
                  <a:srgbClr val="008000"/>
                </a:solidFill>
                <a:latin typeface="Helvetica" pitchFamily="-84" charset="0"/>
                <a:ea typeface="Helvetica" pitchFamily="-84" charset="0"/>
                <a:cs typeface="Helvetica" pitchFamily="-84" charset="0"/>
                <a:sym typeface="Helvetica" pitchFamily="-84" charset="0"/>
              </a:rPr>
              <a:t>Different Access Needs</a:t>
            </a:r>
            <a:r>
              <a:rPr lang="en-US" sz="5000">
                <a:solidFill>
                  <a:srgbClr val="000080"/>
                </a:solidFill>
                <a:latin typeface="Helvetica" pitchFamily="-84" charset="0"/>
                <a:ea typeface="Helvetica" pitchFamily="-84" charset="0"/>
                <a:cs typeface="Helvetica" pitchFamily="-84" charset="0"/>
                <a:sym typeface="Helvetica" pitchFamily="-84" charset="0"/>
              </a:rPr>
              <a:t>: </a:t>
            </a:r>
          </a:p>
          <a:p>
            <a:pPr>
              <a:defRPr/>
            </a:pPr>
            <a:r>
              <a:rPr lang="en-US" sz="5000">
                <a:solidFill>
                  <a:srgbClr val="FF0000"/>
                </a:solidFill>
                <a:latin typeface="Helvetica" pitchFamily="-84" charset="0"/>
                <a:ea typeface="Helvetica" pitchFamily="-84" charset="0"/>
                <a:cs typeface="Helvetica" pitchFamily="-84" charset="0"/>
                <a:sym typeface="Helvetica" pitchFamily="-84" charset="0"/>
              </a:rPr>
              <a:t>One Data Store</a:t>
            </a:r>
          </a:p>
        </p:txBody>
      </p:sp>
      <p:pic>
        <p:nvPicPr>
          <p:cNvPr id="38920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86200" y="1384300"/>
            <a:ext cx="5207000" cy="513080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headEnd/>
            <a:tailEnd/>
          </a:ln>
          <a:effectLst>
            <a:outerShdw blurRad="292100" dist="139699" dir="2700000" algn="ctr" rotWithShape="0">
              <a:schemeClr val="bg2">
                <a:alpha val="64999"/>
              </a:schemeClr>
            </a:outerShdw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370" name="Group 3"/>
          <p:cNvGrpSpPr>
            <a:grpSpLocks/>
          </p:cNvGrpSpPr>
          <p:nvPr/>
        </p:nvGrpSpPr>
        <p:grpSpPr bwMode="auto">
          <a:xfrm>
            <a:off x="0" y="8874125"/>
            <a:ext cx="917575" cy="908050"/>
            <a:chOff x="0" y="0"/>
            <a:chExt cx="578" cy="571"/>
          </a:xfrm>
        </p:grpSpPr>
        <p:sp>
          <p:nvSpPr>
            <p:cNvPr id="186385" name="Oval 1"/>
            <p:cNvSpPr>
              <a:spLocks/>
            </p:cNvSpPr>
            <p:nvPr/>
          </p:nvSpPr>
          <p:spPr bwMode="auto">
            <a:xfrm>
              <a:off x="167" y="192"/>
              <a:ext cx="225" cy="220"/>
            </a:xfrm>
            <a:prstGeom prst="ellipse">
              <a:avLst/>
            </a:prstGeom>
            <a:solidFill>
              <a:schemeClr val="accent1"/>
            </a:solidFill>
            <a:ln w="12600">
              <a:solidFill>
                <a:srgbClr val="FFC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8638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8" cy="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18637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213" y="9088438"/>
            <a:ext cx="23590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2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-457200"/>
            <a:ext cx="13004800" cy="1636713"/>
          </a:xfrm>
        </p:spPr>
        <p:txBody>
          <a:bodyPr/>
          <a:lstStyle/>
          <a:p>
            <a:pPr eaLnBrk="1" hangingPunct="1"/>
            <a:r>
              <a:rPr lang="en-US">
                <a:latin typeface="Helvetica" charset="0"/>
                <a:ea typeface="ヒラギノ角ゴ ProN W3" charset="0"/>
                <a:cs typeface="ヒラギノ角ゴ ProN W3" charset="0"/>
              </a:rPr>
              <a:t>iPlant Data Store</a:t>
            </a:r>
          </a:p>
        </p:txBody>
      </p:sp>
      <p:sp>
        <p:nvSpPr>
          <p:cNvPr id="186373" name="Rectangle 6"/>
          <p:cNvSpPr>
            <a:spLocks/>
          </p:cNvSpPr>
          <p:nvPr/>
        </p:nvSpPr>
        <p:spPr bwMode="auto">
          <a:xfrm>
            <a:off x="6731000" y="-4343400"/>
            <a:ext cx="3163887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Helvetica" charset="0"/>
                <a:cs typeface="Helvetica" charset="0"/>
                <a:sym typeface="Helvetica" charset="0"/>
              </a:rPr>
              <a:t>Free Your Data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82600" y="5410200"/>
            <a:ext cx="4419600" cy="3737200"/>
            <a:chOff x="330200" y="5232400"/>
            <a:chExt cx="4419600" cy="3737200"/>
          </a:xfrm>
        </p:grpSpPr>
        <p:sp>
          <p:nvSpPr>
            <p:cNvPr id="40969" name="Rectangle 9"/>
            <p:cNvSpPr>
              <a:spLocks/>
            </p:cNvSpPr>
            <p:nvPr/>
          </p:nvSpPr>
          <p:spPr bwMode="auto">
            <a:xfrm>
              <a:off x="330200" y="5232400"/>
              <a:ext cx="2439988" cy="55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3400" dirty="0" err="1">
                  <a:solidFill>
                    <a:schemeClr val="tx1"/>
                  </a:solidFill>
                  <a:latin typeface="Arial" charset="0"/>
                  <a:cs typeface="Arial" charset="0"/>
                  <a:sym typeface="Arial" charset="0"/>
                </a:rPr>
                <a:t>i</a:t>
              </a:r>
              <a:r>
                <a:rPr lang="en-US" sz="3400" dirty="0">
                  <a:solidFill>
                    <a:schemeClr val="tx1"/>
                  </a:solidFill>
                  <a:latin typeface="Arial" charset="0"/>
                  <a:cs typeface="Arial" charset="0"/>
                  <a:sym typeface="Arial" charset="0"/>
                </a:rPr>
                <a:t>-commands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200" y="5791200"/>
              <a:ext cx="4419600" cy="3178400"/>
            </a:xfrm>
            <a:prstGeom prst="rect">
              <a:avLst/>
            </a:prstGeom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Group 3"/>
          <p:cNvGrpSpPr/>
          <p:nvPr/>
        </p:nvGrpSpPr>
        <p:grpSpPr>
          <a:xfrm>
            <a:off x="254000" y="609600"/>
            <a:ext cx="5943600" cy="3596957"/>
            <a:chOff x="177800" y="914400"/>
            <a:chExt cx="5943600" cy="3596957"/>
          </a:xfrm>
        </p:grpSpPr>
        <p:sp>
          <p:nvSpPr>
            <p:cNvPr id="40967" name="Rectangle 7"/>
            <p:cNvSpPr>
              <a:spLocks/>
            </p:cNvSpPr>
            <p:nvPr/>
          </p:nvSpPr>
          <p:spPr bwMode="auto">
            <a:xfrm>
              <a:off x="177800" y="914400"/>
              <a:ext cx="210003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cs typeface="Arial" charset="0"/>
                  <a:sym typeface="Arial" charset="0"/>
                </a:rPr>
                <a:t>Davis Web</a:t>
              </a:r>
              <a:endParaRPr lang="en-US" sz="34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4000" y="1447800"/>
              <a:ext cx="5867400" cy="3063557"/>
            </a:xfrm>
            <a:prstGeom prst="rect">
              <a:avLst/>
            </a:prstGeom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Group 10"/>
          <p:cNvGrpSpPr/>
          <p:nvPr/>
        </p:nvGrpSpPr>
        <p:grpSpPr>
          <a:xfrm>
            <a:off x="7111999" y="817684"/>
            <a:ext cx="4572001" cy="3525716"/>
            <a:chOff x="7493000" y="609600"/>
            <a:chExt cx="4572001" cy="3525716"/>
          </a:xfrm>
        </p:grpSpPr>
        <p:sp>
          <p:nvSpPr>
            <p:cNvPr id="40968" name="Rectangle 8"/>
            <p:cNvSpPr>
              <a:spLocks/>
            </p:cNvSpPr>
            <p:nvPr/>
          </p:nvSpPr>
          <p:spPr bwMode="auto">
            <a:xfrm>
              <a:off x="7493000" y="609600"/>
              <a:ext cx="687388" cy="55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3400" dirty="0">
                  <a:solidFill>
                    <a:schemeClr val="tx1"/>
                  </a:solidFill>
                  <a:latin typeface="Arial" charset="0"/>
                  <a:cs typeface="Arial" charset="0"/>
                  <a:sym typeface="Arial" charset="0"/>
                </a:rPr>
                <a:t>DE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93001" y="1181100"/>
              <a:ext cx="4572000" cy="2954216"/>
            </a:xfrm>
            <a:prstGeom prst="rect">
              <a:avLst/>
            </a:prstGeom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Group 6"/>
          <p:cNvGrpSpPr/>
          <p:nvPr/>
        </p:nvGrpSpPr>
        <p:grpSpPr>
          <a:xfrm>
            <a:off x="6045201" y="5562600"/>
            <a:ext cx="4800600" cy="3440897"/>
            <a:chOff x="7721600" y="5410200"/>
            <a:chExt cx="4800600" cy="3440897"/>
          </a:xfrm>
        </p:grpSpPr>
        <p:sp>
          <p:nvSpPr>
            <p:cNvPr id="40974" name="Rectangle 14"/>
            <p:cNvSpPr>
              <a:spLocks/>
            </p:cNvSpPr>
            <p:nvPr/>
          </p:nvSpPr>
          <p:spPr bwMode="auto">
            <a:xfrm>
              <a:off x="7721600" y="5410200"/>
              <a:ext cx="1119188" cy="55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3400" dirty="0" err="1">
                  <a:solidFill>
                    <a:schemeClr val="tx1"/>
                  </a:solidFill>
                  <a:latin typeface="Arial" charset="0"/>
                  <a:cs typeface="Arial" charset="0"/>
                  <a:sym typeface="Arial" charset="0"/>
                </a:rPr>
                <a:t>iDrop</a:t>
              </a:r>
              <a:endParaRPr lang="en-US" sz="34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8"/>
            <a:srcRect l="-1805" t="12196" r="3471"/>
            <a:stretch/>
          </p:blipFill>
          <p:spPr>
            <a:xfrm>
              <a:off x="7721600" y="6019800"/>
              <a:ext cx="4800600" cy="2831297"/>
            </a:xfrm>
            <a:prstGeom prst="rect">
              <a:avLst/>
            </a:prstGeom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419100" y="4648200"/>
            <a:ext cx="12255500" cy="863600"/>
            <a:chOff x="101600" y="4648200"/>
            <a:chExt cx="12255500" cy="863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54400" y="4648200"/>
              <a:ext cx="8902700" cy="863600"/>
            </a:xfrm>
            <a:prstGeom prst="rect">
              <a:avLst/>
            </a:prstGeom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Rectangle 14"/>
            <p:cNvSpPr>
              <a:spLocks/>
            </p:cNvSpPr>
            <p:nvPr/>
          </p:nvSpPr>
          <p:spPr bwMode="auto">
            <a:xfrm>
              <a:off x="101600" y="4648200"/>
              <a:ext cx="332100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cs typeface="Arial" charset="0"/>
                  <a:sym typeface="Arial" charset="0"/>
                </a:rPr>
                <a:t>Foundational API</a:t>
              </a:r>
              <a:endParaRPr lang="en-US" sz="34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endParaRPr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-914400" y="-381000"/>
            <a:ext cx="14808200" cy="1600200"/>
          </a:xfrm>
        </p:spPr>
        <p:txBody>
          <a:bodyPr/>
          <a:lstStyle/>
          <a:p>
            <a:r>
              <a:rPr lang="en-US" dirty="0" smtClean="0"/>
              <a:t>298 Open Source Applications &amp; Counting…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2320588" y="9380538"/>
            <a:ext cx="314325" cy="2921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fld id="{389CB00E-BCEC-1744-8995-83C0B9CE9E6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838200"/>
            <a:ext cx="4130891" cy="8463855"/>
          </a:xfrm>
          <a:prstGeom prst="rect">
            <a:avLst/>
          </a:prstGeom>
          <a:solidFill>
            <a:srgbClr val="FFF3E8"/>
          </a:solidFill>
          <a:ln>
            <a:solidFill>
              <a:srgbClr val="B9CDE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</a:rPr>
              <a:t>Next-Gen Sequence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/>
              <a:t>Transcriptome</a:t>
            </a:r>
            <a:r>
              <a:rPr lang="en-US" sz="2000" dirty="0" smtClean="0"/>
              <a:t> Profiling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Tuxedo Suite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/>
              <a:t>ChiP</a:t>
            </a:r>
            <a:r>
              <a:rPr lang="en-US" sz="2000" dirty="0" smtClean="0"/>
              <a:t>-Seq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err="1" smtClean="0"/>
              <a:t>Chromatra</a:t>
            </a:r>
            <a:r>
              <a:rPr lang="en-US" sz="2000" dirty="0" smtClean="0"/>
              <a:t> (L&amp;T)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MACS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err="1" smtClean="0"/>
              <a:t>PeakRanger</a:t>
            </a:r>
            <a:endParaRPr lang="en-US" sz="2000" dirty="0" smtClean="0"/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Assembly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Trinity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err="1" smtClean="0"/>
              <a:t>ABySS</a:t>
            </a:r>
            <a:endParaRPr lang="en-US" sz="2000" dirty="0" smtClean="0"/>
          </a:p>
          <a:p>
            <a:pPr marL="742950" lvl="1" indent="-285750" algn="l">
              <a:buFont typeface="Arial"/>
              <a:buChar char="•"/>
            </a:pPr>
            <a:r>
              <a:rPr lang="en-US" sz="2000" dirty="0" err="1" smtClean="0"/>
              <a:t>Newbler</a:t>
            </a:r>
            <a:endParaRPr lang="en-US" sz="2000" dirty="0" smtClean="0"/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SCARF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err="1" smtClean="0"/>
              <a:t>SOAPdenovo</a:t>
            </a:r>
            <a:endParaRPr lang="en-US" sz="2000" dirty="0" smtClean="0"/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Evaluation tools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Aligners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SOAP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BLAT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BWA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QC &amp; Processing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FASTX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FASTQC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Variant detection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err="1" smtClean="0"/>
              <a:t>SAMtools</a:t>
            </a:r>
            <a:r>
              <a:rPr lang="en-US" sz="2000" dirty="0" smtClean="0"/>
              <a:t> </a:t>
            </a:r>
            <a:r>
              <a:rPr lang="en-US" sz="2000" dirty="0" err="1" smtClean="0"/>
              <a:t>mpileup</a:t>
            </a:r>
            <a:r>
              <a:rPr lang="en-US" sz="2000" dirty="0"/>
              <a:t> </a:t>
            </a:r>
            <a:r>
              <a:rPr lang="en-US" sz="2000" dirty="0" smtClean="0"/>
              <a:t>&amp; </a:t>
            </a:r>
            <a:r>
              <a:rPr lang="en-US" sz="2000" dirty="0" err="1" smtClean="0"/>
              <a:t>bcftools</a:t>
            </a:r>
            <a:endParaRPr lang="en-US" sz="2000" dirty="0" smtClean="0"/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VCF utilities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Utilities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err="1" smtClean="0"/>
              <a:t>SAMTools</a:t>
            </a:r>
            <a:endParaRPr lang="en-US" sz="2000" dirty="0" smtClean="0"/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NCBI SRA Tool Kit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91000" y="6829723"/>
            <a:ext cx="4130891" cy="2923877"/>
          </a:xfrm>
          <a:prstGeom prst="rect">
            <a:avLst/>
          </a:prstGeom>
          <a:solidFill>
            <a:srgbClr val="FFF3E8"/>
          </a:solidFill>
          <a:ln>
            <a:solidFill>
              <a:srgbClr val="B9CDE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</a:rPr>
              <a:t>Functional Analysis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/>
              <a:t>Ontologizer</a:t>
            </a:r>
            <a:endParaRPr lang="en-US" sz="2000" dirty="0" smtClean="0"/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EMBOSS </a:t>
            </a:r>
            <a:r>
              <a:rPr lang="en-US" sz="2000" dirty="0" err="1" smtClean="0"/>
              <a:t>transeq</a:t>
            </a:r>
            <a:endParaRPr lang="en-US" sz="2000" dirty="0" smtClean="0"/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EMBOSS </a:t>
            </a:r>
            <a:r>
              <a:rPr lang="en-US" sz="2000" dirty="0" err="1" smtClean="0"/>
              <a:t>checktrans</a:t>
            </a:r>
            <a:endParaRPr lang="en-US" sz="2000" dirty="0" smtClean="0"/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PAGE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Bayesian </a:t>
            </a:r>
            <a:r>
              <a:rPr lang="en-US" sz="2000" dirty="0" err="1" smtClean="0"/>
              <a:t>BiClustering</a:t>
            </a:r>
            <a:endParaRPr lang="en-US" sz="2000" dirty="0" smtClean="0"/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EBI </a:t>
            </a:r>
            <a:r>
              <a:rPr lang="en-US" sz="2000" dirty="0" err="1" smtClean="0"/>
              <a:t>InterProScan</a:t>
            </a:r>
            <a:r>
              <a:rPr lang="en-US" sz="2000" dirty="0" smtClean="0"/>
              <a:t> (web service)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/>
              <a:t>GeneMania</a:t>
            </a:r>
            <a:r>
              <a:rPr lang="en-US" sz="2000" dirty="0" smtClean="0"/>
              <a:t> Query Runner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/>
              <a:t>eFP</a:t>
            </a:r>
            <a:r>
              <a:rPr lang="en-US" sz="2000" dirty="0" smtClean="0"/>
              <a:t> Batch Retrieve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0400" y="1111746"/>
            <a:ext cx="4130891" cy="3231654"/>
          </a:xfrm>
          <a:prstGeom prst="rect">
            <a:avLst/>
          </a:prstGeom>
          <a:solidFill>
            <a:srgbClr val="FFF3E8"/>
          </a:solidFill>
          <a:ln>
            <a:solidFill>
              <a:srgbClr val="B9CDE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</a:rPr>
              <a:t>QTL &amp; GWAS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TASSEL suite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GBS workflow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QTL Cartographer suite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/>
              <a:t>FaST</a:t>
            </a:r>
            <a:r>
              <a:rPr lang="en-US" sz="2000" dirty="0" smtClean="0"/>
              <a:t>-LMM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/>
              <a:t>Qxpac</a:t>
            </a:r>
            <a:endParaRPr lang="en-US" sz="2000" dirty="0" smtClean="0"/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/>
              <a:t>AntEpiSeeker</a:t>
            </a:r>
            <a:endParaRPr lang="en-US" sz="2000" dirty="0" smtClean="0"/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Random Jungle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Structure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/>
              <a:t>PGDSpider</a:t>
            </a:r>
            <a:endParaRPr lang="en-US" sz="2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3048000" y="4495800"/>
            <a:ext cx="4130891" cy="2308324"/>
          </a:xfrm>
          <a:prstGeom prst="rect">
            <a:avLst/>
          </a:prstGeom>
          <a:solidFill>
            <a:srgbClr val="FFF3E8"/>
          </a:solidFill>
          <a:ln>
            <a:solidFill>
              <a:srgbClr val="B9CDE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400" dirty="0" err="1" smtClean="0">
                <a:solidFill>
                  <a:srgbClr val="FF0000"/>
                </a:solidFill>
              </a:rPr>
              <a:t>Metagenomics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/>
              <a:t>MetaGeneMark</a:t>
            </a:r>
            <a:endParaRPr lang="en-US" sz="2000" dirty="0" smtClean="0"/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/>
              <a:t>MetaPhyler</a:t>
            </a:r>
            <a:r>
              <a:rPr lang="en-US" sz="2000" dirty="0" smtClean="0"/>
              <a:t>-SR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/>
              <a:t>FragGeneScan</a:t>
            </a:r>
            <a:endParaRPr lang="en-US" sz="2000" dirty="0" smtClean="0"/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/>
              <a:t>KronaTools</a:t>
            </a:r>
            <a:r>
              <a:rPr lang="en-US" sz="2000" dirty="0" smtClean="0"/>
              <a:t> </a:t>
            </a:r>
            <a:r>
              <a:rPr lang="en-US" sz="2000" dirty="0" err="1" smtClean="0"/>
              <a:t>ktlmportText</a:t>
            </a:r>
            <a:endParaRPr lang="en-US" sz="2000" dirty="0" smtClean="0"/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/>
              <a:t>MetPhlan</a:t>
            </a:r>
            <a:endParaRPr lang="en-US" sz="2000" dirty="0" smtClean="0"/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/>
              <a:t>SequenceLOGO</a:t>
            </a:r>
            <a:endParaRPr lang="en-US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619909" y="838200"/>
            <a:ext cx="4130891" cy="8463855"/>
          </a:xfrm>
          <a:prstGeom prst="rect">
            <a:avLst/>
          </a:prstGeom>
          <a:solidFill>
            <a:srgbClr val="FFF3E8"/>
          </a:solidFill>
          <a:ln>
            <a:solidFill>
              <a:srgbClr val="B9CDE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400" dirty="0" err="1" smtClean="0">
                <a:solidFill>
                  <a:srgbClr val="FF0000"/>
                </a:solidFill>
              </a:rPr>
              <a:t>Phylogenetics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Tree Building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DNANJ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FastTree2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Ninja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err="1" smtClean="0"/>
              <a:t>RAxML</a:t>
            </a:r>
            <a:endParaRPr lang="en-US" sz="2000" dirty="0" smtClean="0"/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PROML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PROTNJ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DNAML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DNAPARS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err="1" smtClean="0"/>
              <a:t>PhyML</a:t>
            </a:r>
            <a:endParaRPr lang="en-US" sz="2000" dirty="0" smtClean="0"/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Comparative Methods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DACE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CONTRAST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Disparity </a:t>
            </a:r>
            <a:r>
              <a:rPr lang="en-US" sz="2000" dirty="0"/>
              <a:t>T</a:t>
            </a:r>
            <a:r>
              <a:rPr lang="en-US" sz="2000" dirty="0" smtClean="0"/>
              <a:t>hrough Time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CACE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Evolutionary Models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Ornstein-</a:t>
            </a:r>
            <a:r>
              <a:rPr lang="en-US" sz="2000" dirty="0" err="1" smtClean="0"/>
              <a:t>Uhlenbeck</a:t>
            </a:r>
            <a:r>
              <a:rPr lang="en-US" sz="2000" dirty="0" smtClean="0"/>
              <a:t> models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PAML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Molecular Dating w/ Penalized Likelihood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Community Ecology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Picante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/>
              <a:t>Utilitiies</a:t>
            </a:r>
            <a:endParaRPr lang="en-US" sz="2000" dirty="0" smtClean="0"/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Subset Reference Tree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2000" dirty="0" err="1" smtClean="0"/>
              <a:t>TreeView</a:t>
            </a:r>
            <a:endParaRPr lang="en-US" sz="2000" dirty="0" smtClean="0"/>
          </a:p>
          <a:p>
            <a:pPr marL="742950" lvl="1" indent="-285750" algn="l">
              <a:buFont typeface="Arial"/>
              <a:buChar char="•"/>
            </a:pPr>
            <a:r>
              <a:rPr lang="en-US" sz="2000" dirty="0" smtClean="0"/>
              <a:t>Lopper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73800" y="5257800"/>
            <a:ext cx="2514600" cy="1384995"/>
          </a:xfrm>
          <a:prstGeom prst="rect">
            <a:avLst/>
          </a:prstGeom>
          <a:solidFill>
            <a:srgbClr val="FFF3E8"/>
          </a:solidFill>
          <a:ln>
            <a:solidFill>
              <a:srgbClr val="B9CDE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</a:rPr>
              <a:t>Other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/>
              <a:t>BEDtools</a:t>
            </a:r>
            <a:r>
              <a:rPr lang="en-US" sz="2000" dirty="0" smtClean="0"/>
              <a:t> suite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EMBOSS suite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File utilities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73800" y="3886200"/>
            <a:ext cx="2590800" cy="1077218"/>
          </a:xfrm>
          <a:prstGeom prst="rect">
            <a:avLst/>
          </a:prstGeom>
          <a:solidFill>
            <a:srgbClr val="FFF3E8"/>
          </a:solidFill>
          <a:ln>
            <a:solidFill>
              <a:srgbClr val="B9CDE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</a:rPr>
              <a:t>Motif Identification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DREME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/>
              <a:t>SequenceLOGO</a:t>
            </a:r>
            <a:endParaRPr lang="en-US" sz="2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6324601" y="1504652"/>
            <a:ext cx="2463799" cy="2000548"/>
          </a:xfrm>
          <a:prstGeom prst="rect">
            <a:avLst/>
          </a:prstGeom>
          <a:solidFill>
            <a:srgbClr val="FFF3E8"/>
          </a:solidFill>
          <a:ln>
            <a:solidFill>
              <a:srgbClr val="B9CDE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</a:rPr>
              <a:t>RNA Prediction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Infernal suite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/>
              <a:t>EvoFold</a:t>
            </a:r>
            <a:endParaRPr lang="en-US" sz="2000" dirty="0" smtClean="0"/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/>
              <a:t>TargetSpy</a:t>
            </a:r>
            <a:endParaRPr lang="en-US" sz="2000" dirty="0" smtClean="0"/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/>
              <a:t>miRanda</a:t>
            </a:r>
            <a:endParaRPr lang="en-US" sz="2000" dirty="0" smtClean="0"/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/>
              <a:t>PITA</a:t>
            </a:r>
          </a:p>
        </p:txBody>
      </p:sp>
    </p:spTree>
    <p:extLst>
      <p:ext uri="{BB962C8B-B14F-4D97-AF65-F5344CB8AC3E}">
        <p14:creationId xmlns:p14="http://schemas.microsoft.com/office/powerpoint/2010/main" val="7946435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8" grpId="0" animBg="1"/>
      <p:bldP spid="15" grpId="0" animBg="1"/>
      <p:bldP spid="10" grpId="0" animBg="1"/>
      <p:bldP spid="19" grpId="0" animBg="1"/>
      <p:bldP spid="9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F6C4A-781D-7949-817C-3E1372E5B70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1636713"/>
          </a:xfrm>
        </p:spPr>
        <p:txBody>
          <a:bodyPr/>
          <a:lstStyle/>
          <a:p>
            <a:r>
              <a:rPr lang="en-US" dirty="0" smtClean="0"/>
              <a:t>Conclusion: Why You Should Use iPlant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82600" y="1752600"/>
            <a:ext cx="11698287" cy="7419975"/>
          </a:xfrm>
          <a:prstGeom prst="rect">
            <a:avLst/>
          </a:prstGeom>
        </p:spPr>
        <p:txBody>
          <a:bodyPr/>
          <a:lstStyle>
            <a:lvl1pPr marL="342900" indent="-342900" algn="ctr" rtl="0" eaLnBrk="0" fontAlgn="base" hangingPunct="0">
              <a:spcBef>
                <a:spcPts val="110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 charset="0"/>
              </a:defRPr>
            </a:lvl1pPr>
            <a:lvl2pPr marL="609600" indent="-152400" algn="ctr" rtl="0" eaLnBrk="0" fontAlgn="base" hangingPunct="0">
              <a:spcBef>
                <a:spcPts val="100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 charset="0"/>
              </a:defRPr>
            </a:lvl2pPr>
            <a:lvl3pPr marL="1257300" indent="-342900" algn="ctr" rtl="0" eaLnBrk="0" fontAlgn="base" hangingPunct="0">
              <a:spcBef>
                <a:spcPts val="90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 charset="0"/>
              </a:defRPr>
            </a:lvl3pPr>
            <a:lvl4pPr marL="1917700" indent="-546100" algn="ctr" rtl="0" eaLnBrk="0" fontAlgn="base" hangingPunct="0">
              <a:spcBef>
                <a:spcPts val="7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 charset="0"/>
              </a:defRPr>
            </a:lvl4pPr>
            <a:lvl5pPr marL="2565400" indent="-736600" algn="ctr" rtl="0" eaLnBrk="0" fontAlgn="base" hangingPunct="0">
              <a:spcBef>
                <a:spcPts val="7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 charset="0"/>
              </a:defRPr>
            </a:lvl5pPr>
            <a:lvl6pPr marL="3022600" algn="ctr" rtl="0" fontAlgn="base">
              <a:spcBef>
                <a:spcPts val="7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 pitchFamily="-84" charset="0"/>
              </a:defRPr>
            </a:lvl6pPr>
            <a:lvl7pPr marL="3479800" algn="ctr" rtl="0" fontAlgn="base">
              <a:spcBef>
                <a:spcPts val="7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 pitchFamily="-84" charset="0"/>
              </a:defRPr>
            </a:lvl7pPr>
            <a:lvl8pPr marL="3937000" algn="ctr" rtl="0" fontAlgn="base">
              <a:spcBef>
                <a:spcPts val="7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 pitchFamily="-84" charset="0"/>
              </a:defRPr>
            </a:lvl8pPr>
            <a:lvl9pPr marL="4394200" algn="ctr" rtl="0" fontAlgn="base">
              <a:spcBef>
                <a:spcPts val="7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 pitchFamily="-84" charset="0"/>
              </a:defRPr>
            </a:lvl9pPr>
          </a:lstStyle>
          <a:p>
            <a:pPr marL="571500" indent="-571500" algn="l">
              <a:buFont typeface="Arial"/>
              <a:buChar char="•"/>
            </a:pPr>
            <a:r>
              <a:rPr lang="en-US" dirty="0" smtClean="0"/>
              <a:t>Venue to bring your software to market</a:t>
            </a:r>
          </a:p>
          <a:p>
            <a:pPr marL="571500" indent="-571500" algn="l">
              <a:buFont typeface="Arial"/>
              <a:buChar char="•"/>
            </a:pPr>
            <a:r>
              <a:rPr lang="en-US" dirty="0" smtClean="0"/>
              <a:t>Optimize software to take advantage of advanced computing resources at TACC</a:t>
            </a:r>
          </a:p>
          <a:p>
            <a:pPr marL="571500" indent="-571500" algn="l">
              <a:buFont typeface="Arial"/>
              <a:buChar char="•"/>
            </a:pPr>
            <a:r>
              <a:rPr lang="en-US" dirty="0" smtClean="0"/>
              <a:t>Create synergy with existing tools</a:t>
            </a:r>
          </a:p>
          <a:p>
            <a:pPr marL="571500" indent="-571500" algn="l">
              <a:buFont typeface="Arial"/>
              <a:buChar char="•"/>
            </a:pPr>
            <a:r>
              <a:rPr lang="en-US" dirty="0" smtClean="0"/>
              <a:t>Build reproducible pipelines to share with colleagues and collaborators</a:t>
            </a:r>
          </a:p>
        </p:txBody>
      </p:sp>
    </p:spTree>
    <p:extLst>
      <p:ext uri="{BB962C8B-B14F-4D97-AF65-F5344CB8AC3E}">
        <p14:creationId xmlns:p14="http://schemas.microsoft.com/office/powerpoint/2010/main" val="10634788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Where Can I Start?</a:t>
            </a:r>
          </a:p>
        </p:txBody>
      </p:sp>
      <p:pic>
        <p:nvPicPr>
          <p:cNvPr id="37891" name="Picture 3" descr="Screen shot 2011-12-01 at 1.12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28600"/>
            <a:ext cx="11917680" cy="8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extBox 4"/>
          <p:cNvSpPr txBox="1">
            <a:spLocks noChangeArrowheads="1"/>
          </p:cNvSpPr>
          <p:nvPr/>
        </p:nvSpPr>
        <p:spPr bwMode="auto">
          <a:xfrm>
            <a:off x="4186545" y="9035627"/>
            <a:ext cx="4315624" cy="53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/>
              <a:t>www.iplantcollaborative.org</a:t>
            </a:r>
          </a:p>
        </p:txBody>
      </p:sp>
    </p:spTree>
    <p:extLst>
      <p:ext uri="{BB962C8B-B14F-4D97-AF65-F5344CB8AC3E}">
        <p14:creationId xmlns:p14="http://schemas.microsoft.com/office/powerpoint/2010/main" val="10494126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/>
          </p:cNvSpPr>
          <p:nvPr/>
        </p:nvSpPr>
        <p:spPr bwMode="auto">
          <a:xfrm>
            <a:off x="711200" y="4114800"/>
            <a:ext cx="10160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34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2011</a:t>
            </a:r>
          </a:p>
        </p:txBody>
      </p:sp>
      <p:sp>
        <p:nvSpPr>
          <p:cNvPr id="15362" name="Rectangle 2"/>
          <p:cNvSpPr>
            <a:spLocks/>
          </p:cNvSpPr>
          <p:nvPr/>
        </p:nvSpPr>
        <p:spPr bwMode="auto">
          <a:xfrm>
            <a:off x="711200" y="812800"/>
            <a:ext cx="104933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34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2008</a:t>
            </a:r>
          </a:p>
        </p:txBody>
      </p:sp>
      <p:grpSp>
        <p:nvGrpSpPr>
          <p:cNvPr id="162820" name="Group 5"/>
          <p:cNvGrpSpPr>
            <a:grpSpLocks/>
          </p:cNvGrpSpPr>
          <p:nvPr/>
        </p:nvGrpSpPr>
        <p:grpSpPr bwMode="auto">
          <a:xfrm>
            <a:off x="0" y="8874125"/>
            <a:ext cx="917575" cy="908050"/>
            <a:chOff x="0" y="0"/>
            <a:chExt cx="578" cy="571"/>
          </a:xfrm>
        </p:grpSpPr>
        <p:sp>
          <p:nvSpPr>
            <p:cNvPr id="162825" name="Oval 3"/>
            <p:cNvSpPr>
              <a:spLocks/>
            </p:cNvSpPr>
            <p:nvPr/>
          </p:nvSpPr>
          <p:spPr bwMode="auto">
            <a:xfrm>
              <a:off x="167" y="192"/>
              <a:ext cx="225" cy="220"/>
            </a:xfrm>
            <a:prstGeom prst="ellipse">
              <a:avLst/>
            </a:prstGeom>
            <a:solidFill>
              <a:schemeClr val="accent1"/>
            </a:solidFill>
            <a:ln w="12600">
              <a:solidFill>
                <a:srgbClr val="FFC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6282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8" cy="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16282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213" y="9088438"/>
            <a:ext cx="23590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22" name="Rectangle 7"/>
          <p:cNvSpPr>
            <a:spLocks noGrp="1" noChangeArrowheads="1"/>
          </p:cNvSpPr>
          <p:nvPr>
            <p:ph type="title"/>
          </p:nvPr>
        </p:nvSpPr>
        <p:spPr>
          <a:xfrm>
            <a:off x="-2184400" y="-152400"/>
            <a:ext cx="13004800" cy="1066800"/>
          </a:xfrm>
        </p:spPr>
        <p:txBody>
          <a:bodyPr/>
          <a:lstStyle/>
          <a:p>
            <a:pPr eaLnBrk="1" hangingPunct="1"/>
            <a:r>
              <a:rPr lang="en-US" dirty="0">
                <a:latin typeface="Helvetica" charset="0"/>
                <a:ea typeface="ヒラギノ角ゴ ProN W3" charset="0"/>
                <a:cs typeface="ヒラギノ角ゴ ProN W3" charset="0"/>
              </a:rPr>
              <a:t>One Big Problem...</a:t>
            </a:r>
          </a:p>
        </p:txBody>
      </p: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5000" y="1295400"/>
            <a:ext cx="2032000" cy="270827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292100" dist="139699" dir="2700000" algn="ctr" rotWithShape="0">
              <a:schemeClr val="bg2">
                <a:alpha val="85999"/>
              </a:schemeClr>
            </a:outerShdw>
          </a:effec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5000" y="4575175"/>
            <a:ext cx="2207086" cy="28067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292100" dist="139699" dir="2700000" algn="ctr" rotWithShape="0">
              <a:schemeClr val="bg2">
                <a:alpha val="85999"/>
              </a:scheme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3576096" y="1524000"/>
            <a:ext cx="4450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 smtClean="0"/>
              <a:t>High-throughput sequencing</a:t>
            </a:r>
            <a:endParaRPr lang="en-US" sz="4800" dirty="0"/>
          </a:p>
        </p:txBody>
      </p:sp>
      <p:sp>
        <p:nvSpPr>
          <p:cNvPr id="23" name="TextBox 22"/>
          <p:cNvSpPr txBox="1"/>
          <p:nvPr/>
        </p:nvSpPr>
        <p:spPr>
          <a:xfrm>
            <a:off x="3530600" y="4419600"/>
            <a:ext cx="449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 smtClean="0"/>
              <a:t>High-throughput </a:t>
            </a:r>
            <a:r>
              <a:rPr lang="en-US" sz="4800" dirty="0" err="1" smtClean="0"/>
              <a:t>phenotyping</a:t>
            </a:r>
            <a:endParaRPr lang="en-US" sz="4800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00" y="7239000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 smtClean="0"/>
              <a:t>Geospatial surveys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200" y="6400800"/>
            <a:ext cx="3175000" cy="30226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331200" y="6324600"/>
            <a:ext cx="3052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USDA crop-land data layers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1200" y="304800"/>
            <a:ext cx="3962400" cy="29718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/>
          <p:cNvSpPr txBox="1"/>
          <p:nvPr/>
        </p:nvSpPr>
        <p:spPr>
          <a:xfrm>
            <a:off x="8331200" y="209490"/>
            <a:ext cx="217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Illumina</a:t>
            </a:r>
            <a:r>
              <a:rPr lang="en-US" sz="2000" dirty="0" smtClean="0"/>
              <a:t> HiSeq2000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1200" y="3632200"/>
            <a:ext cx="3697274" cy="2616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/>
          <p:cNvSpPr txBox="1"/>
          <p:nvPr/>
        </p:nvSpPr>
        <p:spPr>
          <a:xfrm>
            <a:off x="8354472" y="3581400"/>
            <a:ext cx="3634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Chlorophyll fluorescence imaging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2400" y="2743200"/>
            <a:ext cx="7543800" cy="4247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5400" dirty="0" smtClean="0"/>
              <a:t>How do we transfer, store, share, search, discover, analyze, visualize, integrate &amp; ultimately exploit BIG DATA? </a:t>
            </a:r>
            <a:endParaRPr lang="en-US" sz="54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1"/>
          <p:cNvSpPr>
            <a:spLocks/>
          </p:cNvSpPr>
          <p:nvPr/>
        </p:nvSpPr>
        <p:spPr bwMode="auto">
          <a:xfrm>
            <a:off x="4773613" y="4826000"/>
            <a:ext cx="2209800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600" dirty="0">
                <a:solidFill>
                  <a:srgbClr val="008000"/>
                </a:solidFill>
                <a:latin typeface="Helvetica" charset="0"/>
                <a:cs typeface="Helvetica" charset="0"/>
                <a:sym typeface="Helvetica" charset="0"/>
              </a:rPr>
              <a:t>Staff: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Greg Abram</a:t>
            </a:r>
          </a:p>
          <a:p>
            <a:pPr algn="l"/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Sonali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Aditya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Roger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Barthelson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Brad Boyle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Todd Bryan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Gordon Burleigh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John </a:t>
            </a:r>
            <a:r>
              <a:rPr lang="en-US" sz="1600" dirty="0" err="1" smtClean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Cazes</a:t>
            </a:r>
            <a:endParaRPr lang="en-US" sz="1600" dirty="0" smtClean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 err="1" smtClean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Jer</a:t>
            </a:r>
            <a:r>
              <a:rPr lang="en-US" sz="1600" dirty="0" smtClean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-Ming Chia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Mike Conway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Karen Cranston</a:t>
            </a:r>
          </a:p>
          <a:p>
            <a:pPr algn="l"/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Rion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Doodey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Andy Edmonds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Dmitry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Fedorov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Michael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Gatto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Utkarsh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Gaur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Cornel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Ghiban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Michael Gonzales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Hariolf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Häfele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Matthew Hanlon</a:t>
            </a:r>
          </a:p>
        </p:txBody>
      </p:sp>
      <p:grpSp>
        <p:nvGrpSpPr>
          <p:cNvPr id="201731" name="Group 4"/>
          <p:cNvGrpSpPr>
            <a:grpSpLocks/>
          </p:cNvGrpSpPr>
          <p:nvPr/>
        </p:nvGrpSpPr>
        <p:grpSpPr bwMode="auto">
          <a:xfrm>
            <a:off x="0" y="8874125"/>
            <a:ext cx="917575" cy="908050"/>
            <a:chOff x="0" y="0"/>
            <a:chExt cx="578" cy="571"/>
          </a:xfrm>
        </p:grpSpPr>
        <p:sp>
          <p:nvSpPr>
            <p:cNvPr id="201766" name="Oval 2"/>
            <p:cNvSpPr>
              <a:spLocks/>
            </p:cNvSpPr>
            <p:nvPr/>
          </p:nvSpPr>
          <p:spPr bwMode="auto">
            <a:xfrm>
              <a:off x="167" y="192"/>
              <a:ext cx="225" cy="220"/>
            </a:xfrm>
            <a:prstGeom prst="ellipse">
              <a:avLst/>
            </a:prstGeom>
            <a:solidFill>
              <a:schemeClr val="accent1"/>
            </a:solidFill>
            <a:ln w="12600">
              <a:solidFill>
                <a:srgbClr val="FFC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0176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8" cy="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2017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213" y="9088438"/>
            <a:ext cx="23590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1733" name="Group 8"/>
          <p:cNvGrpSpPr>
            <a:grpSpLocks/>
          </p:cNvGrpSpPr>
          <p:nvPr/>
        </p:nvGrpSpPr>
        <p:grpSpPr bwMode="auto">
          <a:xfrm>
            <a:off x="0" y="8874125"/>
            <a:ext cx="917575" cy="908050"/>
            <a:chOff x="0" y="0"/>
            <a:chExt cx="578" cy="572"/>
          </a:xfrm>
        </p:grpSpPr>
        <p:sp>
          <p:nvSpPr>
            <p:cNvPr id="201764" name="Oval 6"/>
            <p:cNvSpPr>
              <a:spLocks/>
            </p:cNvSpPr>
            <p:nvPr/>
          </p:nvSpPr>
          <p:spPr bwMode="auto">
            <a:xfrm>
              <a:off x="167" y="192"/>
              <a:ext cx="225" cy="220"/>
            </a:xfrm>
            <a:prstGeom prst="ellipse">
              <a:avLst/>
            </a:prstGeom>
            <a:solidFill>
              <a:srgbClr val="00CC99"/>
            </a:solidFill>
            <a:ln w="12600">
              <a:solidFill>
                <a:srgbClr val="FFC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01765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8" cy="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20173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213" y="9088438"/>
            <a:ext cx="23590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1735" name="Rectangle 10"/>
          <p:cNvSpPr>
            <a:spLocks noGrp="1" noChangeArrowheads="1"/>
          </p:cNvSpPr>
          <p:nvPr>
            <p:ph type="title"/>
          </p:nvPr>
        </p:nvSpPr>
        <p:spPr>
          <a:xfrm>
            <a:off x="0" y="-254000"/>
            <a:ext cx="13004800" cy="1636713"/>
          </a:xfrm>
        </p:spPr>
        <p:txBody>
          <a:bodyPr/>
          <a:lstStyle/>
          <a:p>
            <a:pPr eaLnBrk="1" hangingPunct="1"/>
            <a:r>
              <a:rPr lang="en-US">
                <a:latin typeface="Helvetica" charset="0"/>
                <a:ea typeface="ヒラギノ角ゴ ProN W3" charset="0"/>
                <a:cs typeface="ヒラギノ角ゴ ProN W3" charset="0"/>
              </a:rPr>
              <a:t>iPlant</a:t>
            </a:r>
            <a:r>
              <a:rPr lang="ja-JP" altLang="en-US">
                <a:latin typeface="Helvetica" charset="0"/>
                <a:ea typeface="ヒラギノ角ゴ ProN W3" charset="0"/>
                <a:cs typeface="ヒラギノ角ゴ ProN W3" charset="0"/>
              </a:rPr>
              <a:t>’</a:t>
            </a:r>
            <a:r>
              <a:rPr lang="en-US">
                <a:latin typeface="Helvetica" charset="0"/>
                <a:ea typeface="ヒラギノ角ゴ ProN W3" charset="0"/>
                <a:cs typeface="ヒラギノ角ゴ ProN W3" charset="0"/>
              </a:rPr>
              <a:t>s Building Blocks</a:t>
            </a:r>
          </a:p>
        </p:txBody>
      </p:sp>
      <p:sp>
        <p:nvSpPr>
          <p:cNvPr id="201736" name="Rectangle 11"/>
          <p:cNvSpPr>
            <a:spLocks/>
          </p:cNvSpPr>
          <p:nvPr/>
        </p:nvSpPr>
        <p:spPr bwMode="auto">
          <a:xfrm>
            <a:off x="12644438" y="9380538"/>
            <a:ext cx="26193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25400" bIns="25400">
            <a:spAutoFit/>
          </a:bodyPr>
          <a:lstStyle/>
          <a:p>
            <a:pPr algn="r"/>
            <a:r>
              <a:rPr lang="en-US" sz="14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74</a:t>
            </a:r>
          </a:p>
        </p:txBody>
      </p:sp>
      <p:sp>
        <p:nvSpPr>
          <p:cNvPr id="201752" name="Rectangle 27"/>
          <p:cNvSpPr>
            <a:spLocks/>
          </p:cNvSpPr>
          <p:nvPr/>
        </p:nvSpPr>
        <p:spPr bwMode="auto">
          <a:xfrm>
            <a:off x="3795713" y="1674813"/>
            <a:ext cx="280193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3000">
                <a:solidFill>
                  <a:srgbClr val="008000"/>
                </a:solidFill>
                <a:latin typeface="Helvetica" charset="0"/>
                <a:cs typeface="Helvetica" charset="0"/>
                <a:sym typeface="Helvetica" charset="0"/>
              </a:rPr>
              <a:t>Executive Team:</a:t>
            </a:r>
            <a:endParaRPr lang="en-US" sz="340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3000">
                <a:solidFill>
                  <a:srgbClr val="000090"/>
                </a:solidFill>
                <a:latin typeface="Helvetica" charset="0"/>
                <a:cs typeface="Helvetica" charset="0"/>
                <a:sym typeface="Helvetica" charset="0"/>
              </a:rPr>
              <a:t>Steve Goff</a:t>
            </a:r>
            <a:endParaRPr lang="en-US" sz="340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3000">
                <a:solidFill>
                  <a:srgbClr val="000090"/>
                </a:solidFill>
                <a:latin typeface="Helvetica" charset="0"/>
                <a:cs typeface="Helvetica" charset="0"/>
                <a:sym typeface="Helvetica" charset="0"/>
              </a:rPr>
              <a:t>Dan Stanzione</a:t>
            </a:r>
          </a:p>
        </p:txBody>
      </p:sp>
      <p:sp>
        <p:nvSpPr>
          <p:cNvPr id="201753" name="Rectangle 28"/>
          <p:cNvSpPr>
            <a:spLocks/>
          </p:cNvSpPr>
          <p:nvPr/>
        </p:nvSpPr>
        <p:spPr bwMode="auto">
          <a:xfrm>
            <a:off x="495300" y="4800600"/>
            <a:ext cx="4432300" cy="410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600" dirty="0">
                <a:solidFill>
                  <a:srgbClr val="008000"/>
                </a:solidFill>
                <a:latin typeface="Helvetica" charset="0"/>
                <a:cs typeface="Helvetica" charset="0"/>
                <a:sym typeface="Helvetica" charset="0"/>
              </a:rPr>
              <a:t>Faculty Advisors &amp; Collaborators: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Ali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Akoglu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Greg Andrews</a:t>
            </a:r>
          </a:p>
          <a:p>
            <a:pPr algn="l"/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Kobus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Barnard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Sue Brown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Thomas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Brutnell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Michael Donoghue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Casey Dunn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Brian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Enquist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Damian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Gessler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Ruth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Grene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John Hartman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Matthew Hudson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Dan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Kliebenstein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Jim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Leebens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-Mack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David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Lowenthal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Robert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Martienssen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01754" name="Rectangle 29"/>
          <p:cNvSpPr>
            <a:spLocks/>
          </p:cNvSpPr>
          <p:nvPr/>
        </p:nvSpPr>
        <p:spPr bwMode="auto">
          <a:xfrm>
            <a:off x="8202613" y="1181100"/>
            <a:ext cx="2106612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600">
                <a:solidFill>
                  <a:srgbClr val="008000"/>
                </a:solidFill>
                <a:latin typeface="Helvetica" charset="0"/>
                <a:cs typeface="Helvetica" charset="0"/>
                <a:sym typeface="Helvetica" charset="0"/>
              </a:rPr>
              <a:t>Students:</a:t>
            </a:r>
            <a:endParaRPr lang="en-US" sz="160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Peter Bailey</a:t>
            </a:r>
          </a:p>
          <a:p>
            <a:pPr algn="l"/>
            <a:r>
              <a:rPr lang="en-US" sz="16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Jeremy Beaulieu</a:t>
            </a:r>
          </a:p>
          <a:p>
            <a:pPr algn="l"/>
            <a:r>
              <a:rPr lang="en-US" sz="16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Devi Bhattacharya</a:t>
            </a:r>
          </a:p>
          <a:p>
            <a:pPr algn="l"/>
            <a:r>
              <a:rPr lang="en-US" sz="16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Storme Briscoe</a:t>
            </a:r>
          </a:p>
          <a:p>
            <a:pPr algn="l"/>
            <a:r>
              <a:rPr lang="en-US" sz="16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Ya-Di Chen</a:t>
            </a:r>
          </a:p>
          <a:p>
            <a:pPr algn="l"/>
            <a:r>
              <a:rPr lang="en-US" sz="16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John Donoghue</a:t>
            </a:r>
          </a:p>
          <a:p>
            <a:pPr algn="l"/>
            <a:r>
              <a:rPr lang="en-US" sz="16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Steven Gregory </a:t>
            </a:r>
          </a:p>
          <a:p>
            <a:pPr algn="l"/>
            <a:r>
              <a:rPr lang="en-US" sz="16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Yekatarina Khartianova</a:t>
            </a:r>
          </a:p>
          <a:p>
            <a:pPr algn="l"/>
            <a:r>
              <a:rPr lang="en-US" sz="16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Monica Lent </a:t>
            </a:r>
          </a:p>
          <a:p>
            <a:pPr algn="l"/>
            <a:r>
              <a:rPr lang="en-US" sz="16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Amgad Madkour</a:t>
            </a:r>
            <a:endParaRPr lang="en-US" sz="160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endParaRPr lang="en-US" sz="160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endParaRPr lang="en-US" sz="1600">
              <a:solidFill>
                <a:schemeClr val="tx1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01755" name="Rectangle 30"/>
          <p:cNvSpPr>
            <a:spLocks/>
          </p:cNvSpPr>
          <p:nvPr/>
        </p:nvSpPr>
        <p:spPr bwMode="auto">
          <a:xfrm>
            <a:off x="2514600" y="5041900"/>
            <a:ext cx="2451100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5400" tIns="25400" rIns="25400" bIns="25400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B.S.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Manjunath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</a:p>
          <a:p>
            <a:pPr algn="l"/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Nirav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Merchant 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David Neale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Brian O</a:t>
            </a:r>
            <a:r>
              <a:rPr lang="ja-JP" alt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’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Meara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Sudha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Ram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David Salt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Mark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Schildhauer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Doug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Soltis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Pam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Soltis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Edgar Spalding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Alexis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Stamatakis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Ann Stapleton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Lincoln Stein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Val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Tannen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Todd Vision</a:t>
            </a:r>
          </a:p>
          <a:p>
            <a:pPr algn="l"/>
            <a:r>
              <a:rPr lang="en-US" sz="1600" b="1" dirty="0">
                <a:solidFill>
                  <a:srgbClr val="FF0000"/>
                </a:solidFill>
                <a:latin typeface="Helvetica" charset="0"/>
                <a:cs typeface="Helvetica" charset="0"/>
                <a:sym typeface="Helvetica" charset="0"/>
              </a:rPr>
              <a:t>Doreen Ware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Steve Welch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Mark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Westneat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01756" name="Rectangle 31"/>
          <p:cNvSpPr>
            <a:spLocks/>
          </p:cNvSpPr>
          <p:nvPr/>
        </p:nvSpPr>
        <p:spPr bwMode="auto">
          <a:xfrm>
            <a:off x="8724900" y="4813300"/>
            <a:ext cx="2997200" cy="462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5400" tIns="25400" rIns="25400" bIns="25400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Andrew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Lenards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Zhenyuan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Lu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Eric Lyons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b="1" dirty="0" err="1">
                <a:solidFill>
                  <a:srgbClr val="FF0000"/>
                </a:solidFill>
                <a:latin typeface="Helvetica" charset="0"/>
                <a:cs typeface="Helvetica" charset="0"/>
                <a:sym typeface="Helvetica" charset="0"/>
              </a:rPr>
              <a:t>Naim</a:t>
            </a:r>
            <a:r>
              <a:rPr lang="en-US" sz="1600" b="1" dirty="0">
                <a:solidFill>
                  <a:srgbClr val="FF0000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Helvetica" charset="0"/>
                <a:cs typeface="Helvetica" charset="0"/>
                <a:sym typeface="Helvetica" charset="0"/>
              </a:rPr>
              <a:t>Matasci</a:t>
            </a:r>
            <a:endParaRPr lang="en-US" sz="1600" b="1" dirty="0">
              <a:solidFill>
                <a:srgbClr val="FF0000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b="1" dirty="0">
                <a:solidFill>
                  <a:srgbClr val="FF0000"/>
                </a:solidFill>
                <a:latin typeface="Helvetica" charset="0"/>
                <a:cs typeface="Helvetica" charset="0"/>
                <a:sym typeface="Helvetica" charset="0"/>
              </a:rPr>
              <a:t>Sheldon McKay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Robert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McLay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Angel Mercer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Dave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Micklos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Nathan Miller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Steve Mock 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Martha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Narro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Praveen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Nuthulapati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Shannon Oliver</a:t>
            </a:r>
          </a:p>
          <a:p>
            <a:pPr algn="l"/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Shiran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Pasternak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William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Peil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Titus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Purdin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J.A.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Raygoza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Garay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Dennis Roberts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Jerry Schneider</a:t>
            </a:r>
          </a:p>
        </p:txBody>
      </p:sp>
      <p:sp>
        <p:nvSpPr>
          <p:cNvPr id="201757" name="Rectangle 32"/>
          <p:cNvSpPr>
            <a:spLocks/>
          </p:cNvSpPr>
          <p:nvPr/>
        </p:nvSpPr>
        <p:spPr bwMode="auto">
          <a:xfrm>
            <a:off x="6502400" y="4813300"/>
            <a:ext cx="226060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5400" tIns="25400" rIns="25400" bIns="25400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Anthony Heath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Barbara Heath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Matthew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Helmke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Natalie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Henriques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Uwe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Hilgert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Nicole Hopkins</a:t>
            </a:r>
          </a:p>
          <a:p>
            <a:pPr algn="l"/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Eun-Sook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Jeong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Logan Johnson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Chris Jordan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B.D. Kim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Kathleen Kennedy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Mohammed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Khalfan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Seung-jin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Kim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Lars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Koersterk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Sangeeta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Kuchimanchi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Kristian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Kvilekval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Aruna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Lakshmanan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Sue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Lauter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Tina Lee</a:t>
            </a:r>
          </a:p>
        </p:txBody>
      </p:sp>
      <p:sp>
        <p:nvSpPr>
          <p:cNvPr id="201758" name="Rectangle 33"/>
          <p:cNvSpPr>
            <a:spLocks/>
          </p:cNvSpPr>
          <p:nvPr/>
        </p:nvSpPr>
        <p:spPr bwMode="auto">
          <a:xfrm>
            <a:off x="10718800" y="4813300"/>
            <a:ext cx="31369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5400" tIns="25400" rIns="25400" bIns="25400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Bruce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Schumaker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 err="1">
                <a:solidFill>
                  <a:schemeClr val="tx1"/>
                </a:solidFill>
                <a:latin typeface="Arial" charset="0"/>
                <a:cs typeface="Lucida Grande" charset="0"/>
                <a:sym typeface="Arial" charset="0"/>
              </a:rPr>
              <a:t>Sriramu</a:t>
            </a:r>
            <a:r>
              <a:rPr lang="en-US" sz="1600" dirty="0">
                <a:solidFill>
                  <a:schemeClr val="tx1"/>
                </a:solidFill>
                <a:latin typeface="Arial" charset="0"/>
                <a:cs typeface="Lucida Grande" charset="0"/>
                <a:sym typeface="Arial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charset="0"/>
                <a:cs typeface="Lucida Grande" charset="0"/>
                <a:sym typeface="Arial" charset="0"/>
              </a:rPr>
              <a:t>Singaram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Edwin Skidmore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Arial" charset="0"/>
                <a:cs typeface="Lucida Grande" charset="0"/>
                <a:sym typeface="Arial" charset="0"/>
              </a:rPr>
              <a:t>Brandon Smith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Mary Margaret Sprinkle </a:t>
            </a:r>
          </a:p>
          <a:p>
            <a:pPr algn="l"/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Sriram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Srinivasan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Arial" charset="0"/>
                <a:cs typeface="Lucida Grande" charset="0"/>
                <a:sym typeface="Arial" charset="0"/>
              </a:rPr>
              <a:t>Josh Stein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Arial" charset="0"/>
                <a:cs typeface="Lucida Grande" charset="0"/>
                <a:sym typeface="Arial" charset="0"/>
              </a:rPr>
              <a:t>Lisa Stillwell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Arial" charset="0"/>
                <a:cs typeface="Lucida Grande" charset="0"/>
                <a:sym typeface="Arial" charset="0"/>
              </a:rPr>
              <a:t>Kris </a:t>
            </a:r>
            <a:r>
              <a:rPr lang="en-US" sz="1600" dirty="0" err="1">
                <a:solidFill>
                  <a:schemeClr val="tx1"/>
                </a:solidFill>
                <a:latin typeface="Arial" charset="0"/>
                <a:cs typeface="Lucida Grande" charset="0"/>
                <a:sym typeface="Arial" charset="0"/>
              </a:rPr>
              <a:t>Urie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Arial" charset="0"/>
                <a:cs typeface="Lucida Grande" charset="0"/>
                <a:sym typeface="Arial" charset="0"/>
              </a:rPr>
              <a:t>Peter Van Buren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Arial" charset="0"/>
                <a:cs typeface="Lucida Grande" charset="0"/>
                <a:sym typeface="Arial" charset="0"/>
              </a:rPr>
              <a:t>Hans Vasquez-Gross</a:t>
            </a:r>
          </a:p>
          <a:p>
            <a:pPr algn="l"/>
            <a:r>
              <a:rPr lang="en-US" sz="1600" b="1" dirty="0">
                <a:solidFill>
                  <a:srgbClr val="FF0000"/>
                </a:solidFill>
                <a:latin typeface="Helvetica" charset="0"/>
                <a:cs typeface="Helvetica" charset="0"/>
                <a:sym typeface="Helvetica" charset="0"/>
              </a:rPr>
              <a:t>Matthew Vaughn</a:t>
            </a:r>
          </a:p>
          <a:p>
            <a:pPr algn="l"/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Fusheng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Wei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Jason Williams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John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Wregglesworth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Weijia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Xu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Jill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Yarmchuk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01759" name="Rectangle 34"/>
          <p:cNvSpPr>
            <a:spLocks/>
          </p:cNvSpPr>
          <p:nvPr/>
        </p:nvSpPr>
        <p:spPr bwMode="auto">
          <a:xfrm>
            <a:off x="10439400" y="1397000"/>
            <a:ext cx="23622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6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Aniruddha Marathe</a:t>
            </a:r>
          </a:p>
          <a:p>
            <a:pPr algn="l"/>
            <a:r>
              <a:rPr lang="en-US" sz="16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Kurt Michaels</a:t>
            </a:r>
          </a:p>
          <a:p>
            <a:pPr algn="l"/>
            <a:r>
              <a:rPr lang="en-US" sz="16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Dhanesh Prasad</a:t>
            </a:r>
          </a:p>
          <a:p>
            <a:pPr algn="l"/>
            <a:r>
              <a:rPr lang="en-US" sz="16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Andrew Predoehl</a:t>
            </a:r>
          </a:p>
          <a:p>
            <a:pPr algn="l"/>
            <a:r>
              <a:rPr lang="en-US" sz="16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Jose Salcedo</a:t>
            </a:r>
          </a:p>
          <a:p>
            <a:pPr algn="l"/>
            <a:r>
              <a:rPr lang="en-US" sz="16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Shalini Sasidharan</a:t>
            </a:r>
          </a:p>
          <a:p>
            <a:pPr algn="l"/>
            <a:r>
              <a:rPr lang="en-US" sz="16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Gregory Striemer</a:t>
            </a:r>
          </a:p>
          <a:p>
            <a:pPr algn="l"/>
            <a:r>
              <a:rPr lang="en-US" sz="16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Jason Vandeventer</a:t>
            </a:r>
          </a:p>
          <a:p>
            <a:pPr algn="l"/>
            <a:r>
              <a:rPr lang="en-US" sz="16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Kuan Yang</a:t>
            </a:r>
          </a:p>
          <a:p>
            <a:pPr algn="l"/>
            <a:endParaRPr lang="en-US" sz="1600">
              <a:solidFill>
                <a:schemeClr val="tx1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01760" name="Rectangle 35"/>
          <p:cNvSpPr>
            <a:spLocks/>
          </p:cNvSpPr>
          <p:nvPr/>
        </p:nvSpPr>
        <p:spPr bwMode="auto">
          <a:xfrm>
            <a:off x="482600" y="1092200"/>
            <a:ext cx="20828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600" dirty="0">
                <a:solidFill>
                  <a:srgbClr val="008000"/>
                </a:solidFill>
                <a:latin typeface="Helvetica" charset="0"/>
                <a:cs typeface="Helvetica" charset="0"/>
                <a:sym typeface="Helvetica" charset="0"/>
              </a:rPr>
              <a:t>Postdocs: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Barbara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Banbury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Jamie Estill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Bindu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Joseph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Christos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Noutsos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   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Brad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Ruhfel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Stephen A. Smith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Chunlao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Tang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Lin Wang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Liya</a:t>
            </a:r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 Wang</a:t>
            </a:r>
            <a:endParaRPr lang="en-US" sz="1600" dirty="0">
              <a:solidFill>
                <a:schemeClr val="tx1"/>
              </a:solidFill>
              <a:latin typeface="Arial" charset="0"/>
              <a:cs typeface="Lucida Grande" charset="0"/>
              <a:sym typeface="Arial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Norman </a:t>
            </a:r>
            <a:r>
              <a:rPr lang="en-US" sz="1600" dirty="0" err="1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Wickett</a:t>
            </a:r>
            <a:endParaRPr lang="en-US" sz="1600" dirty="0">
              <a:solidFill>
                <a:schemeClr val="tx1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57382" name="Picture 38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16200" y="1295400"/>
            <a:ext cx="6642100" cy="66421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406400" dist="292099" dir="2700000" algn="ctr" rotWithShape="0">
              <a:schemeClr val="bg2">
                <a:alpha val="87000"/>
              </a:schemeClr>
            </a:outerShdw>
          </a:effectLst>
        </p:spPr>
      </p:pic>
    </p:spTree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51000" y="4273"/>
            <a:ext cx="13004800" cy="1636713"/>
          </a:xfrm>
        </p:spPr>
        <p:txBody>
          <a:bodyPr/>
          <a:lstStyle/>
          <a:p>
            <a:r>
              <a:rPr lang="en-US" dirty="0" smtClean="0"/>
              <a:t>“Know-how” Gap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1813" y="2714625"/>
            <a:ext cx="12218987" cy="3990975"/>
          </a:xfrm>
        </p:spPr>
        <p:txBody>
          <a:bodyPr/>
          <a:lstStyle/>
          <a:p>
            <a:r>
              <a:rPr lang="en-US" dirty="0" smtClean="0"/>
              <a:t>Rapidly advancing computational methods</a:t>
            </a:r>
          </a:p>
          <a:p>
            <a:r>
              <a:rPr lang="en-US" dirty="0" smtClean="0"/>
              <a:t>Inefficient dependence on the resident computer guru</a:t>
            </a:r>
          </a:p>
          <a:p>
            <a:r>
              <a:rPr lang="en-US" dirty="0" smtClean="0"/>
              <a:t>Need to liberate &amp; empower bench scientists and </a:t>
            </a:r>
            <a:r>
              <a:rPr lang="en-US" dirty="0" err="1" smtClean="0"/>
              <a:t>bioinformaticians</a:t>
            </a:r>
            <a:r>
              <a:rPr lang="en-US" dirty="0" smtClean="0"/>
              <a:t> alike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28600"/>
            <a:ext cx="3505200" cy="232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800" y="6705600"/>
            <a:ext cx="1861413" cy="27947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0" y="6858000"/>
            <a:ext cx="2429195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079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Humanity Faces Huge Challenges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57" y="1828800"/>
            <a:ext cx="5040243" cy="364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5718048"/>
            <a:ext cx="5181600" cy="37307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1676400"/>
            <a:ext cx="5715000" cy="381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0" y="5599058"/>
            <a:ext cx="4876800" cy="374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797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Where Can I Start?</a:t>
            </a:r>
          </a:p>
        </p:txBody>
      </p:sp>
      <p:pic>
        <p:nvPicPr>
          <p:cNvPr id="37891" name="Picture 3" descr="Screen shot 2011-12-01 at 1.12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28600"/>
            <a:ext cx="11917680" cy="8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extBox 4"/>
          <p:cNvSpPr txBox="1">
            <a:spLocks noChangeArrowheads="1"/>
          </p:cNvSpPr>
          <p:nvPr/>
        </p:nvSpPr>
        <p:spPr bwMode="auto">
          <a:xfrm>
            <a:off x="4186545" y="9035627"/>
            <a:ext cx="4315624" cy="53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/>
              <a:t>www.iplantcollaborative.org</a:t>
            </a:r>
          </a:p>
        </p:txBody>
      </p:sp>
    </p:spTree>
    <p:extLst>
      <p:ext uri="{BB962C8B-B14F-4D97-AF65-F5344CB8AC3E}">
        <p14:creationId xmlns:p14="http://schemas.microsoft.com/office/powerpoint/2010/main" val="38884380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939800" y="152400"/>
            <a:ext cx="11049000" cy="126365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iPlant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Cyberinfrastructure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558800" y="1676400"/>
            <a:ext cx="11697547" cy="6883965"/>
          </a:xfrm>
        </p:spPr>
        <p:txBody>
          <a:bodyPr/>
          <a:lstStyle/>
          <a:p>
            <a:pPr eaLnBrk="1" hangingPunct="1">
              <a:spcAft>
                <a:spcPts val="1707"/>
              </a:spcAft>
            </a:pP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Universal, accessible, capacious storage</a:t>
            </a:r>
          </a:p>
          <a:p>
            <a:pPr eaLnBrk="1" hangingPunct="1">
              <a:spcAft>
                <a:spcPts val="1707"/>
              </a:spcAft>
            </a:pP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Access to vast computing power</a:t>
            </a:r>
          </a:p>
          <a:p>
            <a:pPr eaLnBrk="1" hangingPunct="1">
              <a:spcAft>
                <a:spcPts val="1707"/>
              </a:spcAft>
            </a:pP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Sharing and collaboration</a:t>
            </a:r>
          </a:p>
          <a:p>
            <a:pPr eaLnBrk="1" hangingPunct="1">
              <a:spcAft>
                <a:spcPts val="1707"/>
              </a:spcAft>
            </a:pP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Scaling Information Visualization</a:t>
            </a:r>
          </a:p>
          <a:p>
            <a:pPr eaLnBrk="1" hangingPunct="1">
              <a:spcAft>
                <a:spcPts val="1707"/>
              </a:spcAft>
            </a:pP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Ability to integrate community software and practices</a:t>
            </a:r>
          </a:p>
        </p:txBody>
      </p:sp>
    </p:spTree>
    <p:extLst>
      <p:ext uri="{BB962C8B-B14F-4D97-AF65-F5344CB8AC3E}">
        <p14:creationId xmlns:p14="http://schemas.microsoft.com/office/powerpoint/2010/main" val="5300058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-2258" y="1"/>
            <a:ext cx="13004801" cy="1614312"/>
          </a:xfrm>
        </p:spPr>
        <p:txBody>
          <a:bodyPr/>
          <a:lstStyle/>
          <a:p>
            <a:pPr eaLnBrk="1" hangingPunct="1"/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iPlant is a Virtual Organization</a:t>
            </a:r>
          </a:p>
        </p:txBody>
      </p:sp>
      <p:pic>
        <p:nvPicPr>
          <p:cNvPr id="19459" name="Picture 5" descr="Screen shot 2010-11-01 at 8.20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2474525"/>
            <a:ext cx="12142329" cy="5066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Oval 7"/>
          <p:cNvSpPr>
            <a:spLocks noChangeArrowheads="1"/>
          </p:cNvSpPr>
          <p:nvPr/>
        </p:nvSpPr>
        <p:spPr bwMode="auto">
          <a:xfrm>
            <a:off x="3361832" y="6084712"/>
            <a:ext cx="252871" cy="252871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0046" tIns="65023" rIns="130046" bIns="65023"/>
          <a:lstStyle/>
          <a:p>
            <a:pPr defTabSz="1300460" eaLnBrk="0" hangingPunct="0"/>
            <a:endParaRPr lang="en-US" sz="3400" i="1"/>
          </a:p>
        </p:txBody>
      </p:sp>
      <p:sp>
        <p:nvSpPr>
          <p:cNvPr id="19461" name="Oval 8"/>
          <p:cNvSpPr>
            <a:spLocks noChangeArrowheads="1"/>
          </p:cNvSpPr>
          <p:nvPr/>
        </p:nvSpPr>
        <p:spPr bwMode="auto">
          <a:xfrm>
            <a:off x="5493174" y="6427894"/>
            <a:ext cx="252871" cy="252871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0046" tIns="65023" rIns="130046" bIns="65023"/>
          <a:lstStyle/>
          <a:p>
            <a:pPr defTabSz="1300460" eaLnBrk="0" hangingPunct="0"/>
            <a:endParaRPr lang="en-US" sz="3400" i="1"/>
          </a:p>
        </p:txBody>
      </p:sp>
      <p:sp>
        <p:nvSpPr>
          <p:cNvPr id="19462" name="Oval 9"/>
          <p:cNvSpPr>
            <a:spLocks noChangeArrowheads="1"/>
          </p:cNvSpPr>
          <p:nvPr/>
        </p:nvSpPr>
        <p:spPr bwMode="auto">
          <a:xfrm>
            <a:off x="9493956" y="4350739"/>
            <a:ext cx="252871" cy="252871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0046" tIns="65023" rIns="130046" bIns="65023"/>
          <a:lstStyle/>
          <a:p>
            <a:pPr defTabSz="1300460" eaLnBrk="0" hangingPunct="0"/>
            <a:endParaRPr lang="en-US" sz="3400" i="1"/>
          </a:p>
        </p:txBody>
      </p:sp>
      <p:sp>
        <p:nvSpPr>
          <p:cNvPr id="19463" name="TextBox 11"/>
          <p:cNvSpPr txBox="1">
            <a:spLocks noChangeArrowheads="1"/>
          </p:cNvSpPr>
          <p:nvPr/>
        </p:nvSpPr>
        <p:spPr bwMode="auto">
          <a:xfrm>
            <a:off x="3161237" y="5694116"/>
            <a:ext cx="751144" cy="485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300" b="1" i="1">
                <a:solidFill>
                  <a:srgbClr val="FF0000"/>
                </a:solidFill>
              </a:rPr>
              <a:t>UA</a:t>
            </a:r>
          </a:p>
        </p:txBody>
      </p:sp>
      <p:sp>
        <p:nvSpPr>
          <p:cNvPr id="19464" name="TextBox 13"/>
          <p:cNvSpPr txBox="1">
            <a:spLocks noChangeArrowheads="1"/>
          </p:cNvSpPr>
          <p:nvPr/>
        </p:nvSpPr>
        <p:spPr bwMode="auto">
          <a:xfrm>
            <a:off x="5072116" y="6030526"/>
            <a:ext cx="1133372" cy="485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300" b="1" i="1">
                <a:solidFill>
                  <a:srgbClr val="FF0000"/>
                </a:solidFill>
              </a:rPr>
              <a:t>TACC</a:t>
            </a:r>
          </a:p>
        </p:txBody>
      </p:sp>
      <p:sp>
        <p:nvSpPr>
          <p:cNvPr id="19465" name="TextBox 14"/>
          <p:cNvSpPr txBox="1">
            <a:spLocks noChangeArrowheads="1"/>
          </p:cNvSpPr>
          <p:nvPr/>
        </p:nvSpPr>
        <p:spPr bwMode="auto">
          <a:xfrm>
            <a:off x="9205961" y="3869831"/>
            <a:ext cx="1133660" cy="485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300" b="1" i="1">
                <a:solidFill>
                  <a:srgbClr val="FF0000"/>
                </a:solidFill>
              </a:rPr>
              <a:t>CSHL</a:t>
            </a:r>
          </a:p>
        </p:txBody>
      </p:sp>
      <p:sp>
        <p:nvSpPr>
          <p:cNvPr id="19466" name="Oval 15"/>
          <p:cNvSpPr>
            <a:spLocks noChangeArrowheads="1"/>
          </p:cNvSpPr>
          <p:nvPr/>
        </p:nvSpPr>
        <p:spPr bwMode="auto">
          <a:xfrm>
            <a:off x="1539805" y="2851574"/>
            <a:ext cx="171591" cy="16256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0046" tIns="65023" rIns="130046" bIns="65023"/>
          <a:lstStyle/>
          <a:p>
            <a:pPr defTabSz="1300460" eaLnBrk="0" hangingPunct="0"/>
            <a:endParaRPr lang="en-US" sz="3400" i="1"/>
          </a:p>
        </p:txBody>
      </p:sp>
      <p:sp>
        <p:nvSpPr>
          <p:cNvPr id="19467" name="Oval 26"/>
          <p:cNvSpPr>
            <a:spLocks noChangeArrowheads="1"/>
          </p:cNvSpPr>
          <p:nvPr/>
        </p:nvSpPr>
        <p:spPr bwMode="auto">
          <a:xfrm>
            <a:off x="7644836" y="5768623"/>
            <a:ext cx="171591" cy="16256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0046" tIns="65023" rIns="130046" bIns="65023"/>
          <a:lstStyle/>
          <a:p>
            <a:pPr defTabSz="1300460" eaLnBrk="0" hangingPunct="0"/>
            <a:endParaRPr lang="en-US" sz="3400" i="1"/>
          </a:p>
        </p:txBody>
      </p:sp>
      <p:sp>
        <p:nvSpPr>
          <p:cNvPr id="19468" name="Oval 28"/>
          <p:cNvSpPr>
            <a:spLocks noChangeArrowheads="1"/>
          </p:cNvSpPr>
          <p:nvPr/>
        </p:nvSpPr>
        <p:spPr bwMode="auto">
          <a:xfrm>
            <a:off x="2036516" y="5705405"/>
            <a:ext cx="171591" cy="16256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0046" tIns="65023" rIns="130046" bIns="65023"/>
          <a:lstStyle/>
          <a:p>
            <a:pPr defTabSz="1300460" eaLnBrk="0" hangingPunct="0"/>
            <a:endParaRPr lang="en-US" sz="3400" i="1"/>
          </a:p>
        </p:txBody>
      </p:sp>
      <p:sp>
        <p:nvSpPr>
          <p:cNvPr id="19469" name="Oval 29"/>
          <p:cNvSpPr>
            <a:spLocks noChangeArrowheads="1"/>
          </p:cNvSpPr>
          <p:nvPr/>
        </p:nvSpPr>
        <p:spPr bwMode="auto">
          <a:xfrm>
            <a:off x="9322365" y="4350738"/>
            <a:ext cx="171591" cy="16256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0046" tIns="65023" rIns="130046" bIns="65023"/>
          <a:lstStyle/>
          <a:p>
            <a:pPr defTabSz="1300460" eaLnBrk="0" hangingPunct="0"/>
            <a:endParaRPr lang="en-US" sz="3400" i="1"/>
          </a:p>
        </p:txBody>
      </p:sp>
      <p:sp>
        <p:nvSpPr>
          <p:cNvPr id="19470" name="Oval 30"/>
          <p:cNvSpPr>
            <a:spLocks noChangeArrowheads="1"/>
          </p:cNvSpPr>
          <p:nvPr/>
        </p:nvSpPr>
        <p:spPr bwMode="auto">
          <a:xfrm>
            <a:off x="7148125" y="4122702"/>
            <a:ext cx="171591" cy="16256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0046" tIns="65023" rIns="130046" bIns="65023"/>
          <a:lstStyle/>
          <a:p>
            <a:pPr defTabSz="1300460" eaLnBrk="0" hangingPunct="0"/>
            <a:endParaRPr lang="en-US" sz="3400" i="1"/>
          </a:p>
        </p:txBody>
      </p:sp>
      <p:sp>
        <p:nvSpPr>
          <p:cNvPr id="19471" name="Oval 31"/>
          <p:cNvSpPr>
            <a:spLocks noChangeArrowheads="1"/>
          </p:cNvSpPr>
          <p:nvPr/>
        </p:nvSpPr>
        <p:spPr bwMode="auto">
          <a:xfrm>
            <a:off x="7972214" y="6554330"/>
            <a:ext cx="171591" cy="16256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0046" tIns="65023" rIns="130046" bIns="65023"/>
          <a:lstStyle/>
          <a:p>
            <a:pPr defTabSz="1300460" eaLnBrk="0" hangingPunct="0"/>
            <a:endParaRPr lang="en-US" sz="3400" i="1"/>
          </a:p>
        </p:txBody>
      </p:sp>
      <p:sp>
        <p:nvSpPr>
          <p:cNvPr id="19472" name="Oval 32"/>
          <p:cNvSpPr>
            <a:spLocks noChangeArrowheads="1"/>
          </p:cNvSpPr>
          <p:nvPr/>
        </p:nvSpPr>
        <p:spPr bwMode="auto">
          <a:xfrm>
            <a:off x="8496019" y="5407378"/>
            <a:ext cx="171591" cy="16256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0046" tIns="65023" rIns="130046" bIns="65023"/>
          <a:lstStyle/>
          <a:p>
            <a:pPr defTabSz="1300460" eaLnBrk="0" hangingPunct="0"/>
            <a:endParaRPr lang="en-US" sz="3400" i="1"/>
          </a:p>
        </p:txBody>
      </p:sp>
      <p:sp>
        <p:nvSpPr>
          <p:cNvPr id="19473" name="Oval 33"/>
          <p:cNvSpPr>
            <a:spLocks noChangeArrowheads="1"/>
          </p:cNvSpPr>
          <p:nvPr/>
        </p:nvSpPr>
        <p:spPr bwMode="auto">
          <a:xfrm>
            <a:off x="9125938" y="4522330"/>
            <a:ext cx="171591" cy="16256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0046" tIns="65023" rIns="130046" bIns="65023"/>
          <a:lstStyle/>
          <a:p>
            <a:pPr defTabSz="1300460" eaLnBrk="0" hangingPunct="0"/>
            <a:endParaRPr lang="en-US" sz="3400" i="1"/>
          </a:p>
        </p:txBody>
      </p:sp>
      <p:sp>
        <p:nvSpPr>
          <p:cNvPr id="19474" name="Oval 34"/>
          <p:cNvSpPr>
            <a:spLocks noChangeArrowheads="1"/>
          </p:cNvSpPr>
          <p:nvPr/>
        </p:nvSpPr>
        <p:spPr bwMode="auto">
          <a:xfrm>
            <a:off x="7319716" y="5405120"/>
            <a:ext cx="171591" cy="16256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0046" tIns="65023" rIns="130046" bIns="65023"/>
          <a:lstStyle/>
          <a:p>
            <a:pPr defTabSz="1300460" eaLnBrk="0" hangingPunct="0"/>
            <a:endParaRPr lang="en-US" sz="3400" i="1"/>
          </a:p>
        </p:txBody>
      </p:sp>
      <p:sp>
        <p:nvSpPr>
          <p:cNvPr id="19475" name="Oval 35"/>
          <p:cNvSpPr>
            <a:spLocks noChangeArrowheads="1"/>
          </p:cNvSpPr>
          <p:nvPr/>
        </p:nvSpPr>
        <p:spPr bwMode="auto">
          <a:xfrm>
            <a:off x="9579752" y="4203982"/>
            <a:ext cx="171591" cy="16256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0046" tIns="65023" rIns="130046" bIns="65023"/>
          <a:lstStyle/>
          <a:p>
            <a:pPr defTabSz="1300460" eaLnBrk="0" hangingPunct="0"/>
            <a:endParaRPr lang="en-US" sz="3400" i="1"/>
          </a:p>
        </p:txBody>
      </p:sp>
      <p:sp>
        <p:nvSpPr>
          <p:cNvPr id="19476" name="Oval 36"/>
          <p:cNvSpPr>
            <a:spLocks noChangeArrowheads="1"/>
          </p:cNvSpPr>
          <p:nvPr/>
        </p:nvSpPr>
        <p:spPr bwMode="auto">
          <a:xfrm>
            <a:off x="3361832" y="6111805"/>
            <a:ext cx="171591" cy="16256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0046" tIns="65023" rIns="130046" bIns="65023"/>
          <a:lstStyle/>
          <a:p>
            <a:pPr defTabSz="1300460" eaLnBrk="0" hangingPunct="0"/>
            <a:endParaRPr lang="en-US" sz="3400" i="1"/>
          </a:p>
        </p:txBody>
      </p:sp>
      <p:sp>
        <p:nvSpPr>
          <p:cNvPr id="19477" name="Oval 37"/>
          <p:cNvSpPr>
            <a:spLocks noChangeArrowheads="1"/>
          </p:cNvSpPr>
          <p:nvPr/>
        </p:nvSpPr>
        <p:spPr bwMode="auto">
          <a:xfrm>
            <a:off x="8981440" y="4809067"/>
            <a:ext cx="171591" cy="16256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0046" tIns="65023" rIns="130046" bIns="65023"/>
          <a:lstStyle/>
          <a:p>
            <a:pPr defTabSz="1300460" eaLnBrk="0" hangingPunct="0"/>
            <a:endParaRPr lang="en-US" sz="3400" i="1"/>
          </a:p>
        </p:txBody>
      </p:sp>
      <p:sp>
        <p:nvSpPr>
          <p:cNvPr id="19478" name="Oval 38"/>
          <p:cNvSpPr>
            <a:spLocks noChangeArrowheads="1"/>
          </p:cNvSpPr>
          <p:nvPr/>
        </p:nvSpPr>
        <p:spPr bwMode="auto">
          <a:xfrm>
            <a:off x="6660445" y="4809067"/>
            <a:ext cx="171591" cy="16256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0046" tIns="65023" rIns="130046" bIns="65023"/>
          <a:lstStyle/>
          <a:p>
            <a:pPr defTabSz="1300460" eaLnBrk="0" hangingPunct="0"/>
            <a:endParaRPr lang="en-US" sz="3400" i="1"/>
          </a:p>
        </p:txBody>
      </p:sp>
      <p:sp>
        <p:nvSpPr>
          <p:cNvPr id="19479" name="Oval 39"/>
          <p:cNvSpPr>
            <a:spLocks noChangeArrowheads="1"/>
          </p:cNvSpPr>
          <p:nvPr/>
        </p:nvSpPr>
        <p:spPr bwMode="auto">
          <a:xfrm>
            <a:off x="4093352" y="5531556"/>
            <a:ext cx="171591" cy="16256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0046" tIns="65023" rIns="130046" bIns="65023"/>
          <a:lstStyle/>
          <a:p>
            <a:pPr defTabSz="1300460" eaLnBrk="0" hangingPunct="0"/>
            <a:endParaRPr lang="en-US" sz="3400" i="1"/>
          </a:p>
        </p:txBody>
      </p:sp>
      <p:sp>
        <p:nvSpPr>
          <p:cNvPr id="19480" name="TextBox 26"/>
          <p:cNvSpPr txBox="1">
            <a:spLocks noChangeArrowheads="1"/>
          </p:cNvSpPr>
          <p:nvPr/>
        </p:nvSpPr>
        <p:spPr bwMode="auto">
          <a:xfrm>
            <a:off x="1078951" y="7841263"/>
            <a:ext cx="11068161" cy="53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/>
              <a:t>Example: iPlant Centers and the tree of life grand challenge collaborators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3404" y="1143000"/>
            <a:ext cx="56989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800" dirty="0" smtClean="0"/>
              <a:t>University of Arizona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dirty="0" smtClean="0"/>
              <a:t>Texas Advanced Computer Center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dirty="0" smtClean="0"/>
              <a:t>Cold Spring Harbor Laboratory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90655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3200" y="5715000"/>
            <a:ext cx="7048900" cy="2971800"/>
          </a:xfrm>
        </p:spPr>
        <p:txBody>
          <a:bodyPr/>
          <a:lstStyle/>
          <a:p>
            <a:pPr marL="457200" indent="-457200" algn="l">
              <a:buFont typeface="Arial"/>
              <a:buChar char="•"/>
            </a:pPr>
            <a:r>
              <a:rPr lang="en-US" sz="3400" dirty="0">
                <a:latin typeface="Calibri" pitchFamily="34" charset="0"/>
                <a:cs typeface="Calibri" pitchFamily="34" charset="0"/>
              </a:rPr>
              <a:t>90,000 Compute Cores</a:t>
            </a:r>
          </a:p>
          <a:p>
            <a:pPr marL="457200" indent="-457200" algn="l">
              <a:buFont typeface="Arial"/>
              <a:buChar char="•"/>
            </a:pPr>
            <a:r>
              <a:rPr lang="en-US" sz="3400" dirty="0" smtClean="0">
                <a:latin typeface="Calibri" pitchFamily="34" charset="0"/>
                <a:cs typeface="Calibri" pitchFamily="34" charset="0"/>
              </a:rPr>
              <a:t>Growing to ~500,000 cores by end of 2012</a:t>
            </a:r>
          </a:p>
          <a:p>
            <a:pPr marL="457200" indent="-457200" algn="l">
              <a:buFont typeface="Arial"/>
              <a:buChar char="•"/>
            </a:pPr>
            <a:r>
              <a:rPr lang="en-US" sz="3400" dirty="0" smtClean="0">
                <a:latin typeface="Calibri" pitchFamily="34" charset="0"/>
                <a:cs typeface="Calibri" pitchFamily="34" charset="0"/>
              </a:rPr>
              <a:t>Up </a:t>
            </a:r>
            <a:r>
              <a:rPr lang="en-US" sz="3400" dirty="0">
                <a:latin typeface="Calibri" pitchFamily="34" charset="0"/>
                <a:cs typeface="Calibri" pitchFamily="34" charset="0"/>
              </a:rPr>
              <a:t>to 1TB shared </a:t>
            </a:r>
            <a:r>
              <a:rPr lang="en-US" sz="3400" dirty="0" smtClean="0">
                <a:latin typeface="Calibri" pitchFamily="34" charset="0"/>
                <a:cs typeface="Calibri" pitchFamily="34" charset="0"/>
              </a:rPr>
              <a:t>memory</a:t>
            </a:r>
            <a:endParaRPr lang="en-US" sz="3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8" descr="ranger.jpg"/>
          <p:cNvPicPr>
            <a:picLocks noChangeAspect="1"/>
          </p:cNvPicPr>
          <p:nvPr/>
        </p:nvPicPr>
        <p:blipFill>
          <a:blip r:embed="rId3" cstate="print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60440"/>
            <a:ext cx="4064000" cy="270256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lonestar2-470.jpg"/>
          <p:cNvPicPr>
            <a:picLocks noChangeAspect="1"/>
          </p:cNvPicPr>
          <p:nvPr/>
        </p:nvPicPr>
        <p:blipFill>
          <a:blip r:embed="rId4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164840"/>
            <a:ext cx="4714240" cy="24384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2820626" y="325120"/>
            <a:ext cx="7320466" cy="839202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pPr algn="ctr"/>
            <a:r>
              <a:rPr lang="en-US" sz="4600" b="1" dirty="0" smtClean="0">
                <a:solidFill>
                  <a:srgbClr val="055C6B"/>
                </a:solidFill>
                <a:latin typeface="Calibri" pitchFamily="34" charset="0"/>
                <a:cs typeface="Calibri" pitchFamily="34" charset="0"/>
              </a:rPr>
              <a:t>iPlant Physical Infrastructure</a:t>
            </a:r>
            <a:endParaRPr lang="en-US" sz="4600" b="1" dirty="0">
              <a:solidFill>
                <a:srgbClr val="055C6B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45200" y="1524000"/>
            <a:ext cx="681005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 smtClean="0"/>
              <a:t>University of Arizona</a:t>
            </a:r>
          </a:p>
          <a:p>
            <a:pPr marL="571500" indent="-571500" algn="l">
              <a:buFont typeface="Arial"/>
              <a:buChar char="•"/>
            </a:pPr>
            <a:r>
              <a:rPr lang="en-US" sz="3600" dirty="0" smtClean="0"/>
              <a:t>Condor cluster</a:t>
            </a:r>
          </a:p>
          <a:p>
            <a:pPr algn="l"/>
            <a:endParaRPr lang="en-US" sz="3600" dirty="0" smtClean="0"/>
          </a:p>
          <a:p>
            <a:pPr algn="l"/>
            <a:r>
              <a:rPr lang="en-US" sz="3600" dirty="0" smtClean="0"/>
              <a:t>Texas Advanced Computing Center</a:t>
            </a:r>
          </a:p>
          <a:p>
            <a:pPr marL="857250" indent="-857250" algn="l">
              <a:buFont typeface="Arial"/>
              <a:buChar char="•"/>
            </a:pPr>
            <a:r>
              <a:rPr lang="en-US" sz="3600" dirty="0" err="1" smtClean="0"/>
              <a:t>Lonestar</a:t>
            </a:r>
            <a:endParaRPr lang="en-US" sz="3600" dirty="0" smtClean="0"/>
          </a:p>
          <a:p>
            <a:pPr marL="857250" indent="-857250" algn="l">
              <a:buFont typeface="Arial"/>
              <a:buChar char="•"/>
            </a:pPr>
            <a:r>
              <a:rPr lang="en-US" sz="3600" dirty="0" smtClean="0"/>
              <a:t>Ranger</a:t>
            </a:r>
          </a:p>
          <a:p>
            <a:pPr marL="857250" indent="-857250" algn="l">
              <a:buFont typeface="Arial"/>
              <a:buChar char="•"/>
            </a:pPr>
            <a:r>
              <a:rPr lang="en-US" sz="3600" dirty="0" smtClean="0"/>
              <a:t>Corral</a:t>
            </a:r>
          </a:p>
        </p:txBody>
      </p:sp>
    </p:spTree>
    <p:extLst>
      <p:ext uri="{BB962C8B-B14F-4D97-AF65-F5344CB8AC3E}">
        <p14:creationId xmlns:p14="http://schemas.microsoft.com/office/powerpoint/2010/main" val="4244020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178" name="Group 3"/>
          <p:cNvGrpSpPr>
            <a:grpSpLocks/>
          </p:cNvGrpSpPr>
          <p:nvPr/>
        </p:nvGrpSpPr>
        <p:grpSpPr bwMode="auto">
          <a:xfrm>
            <a:off x="0" y="8874125"/>
            <a:ext cx="917575" cy="908050"/>
            <a:chOff x="0" y="0"/>
            <a:chExt cx="578" cy="571"/>
          </a:xfrm>
        </p:grpSpPr>
        <p:sp>
          <p:nvSpPr>
            <p:cNvPr id="178186" name="Oval 1"/>
            <p:cNvSpPr>
              <a:spLocks/>
            </p:cNvSpPr>
            <p:nvPr/>
          </p:nvSpPr>
          <p:spPr bwMode="auto">
            <a:xfrm>
              <a:off x="167" y="192"/>
              <a:ext cx="225" cy="220"/>
            </a:xfrm>
            <a:prstGeom prst="ellipse">
              <a:avLst/>
            </a:prstGeom>
            <a:solidFill>
              <a:schemeClr val="accent1"/>
            </a:solidFill>
            <a:ln w="12600">
              <a:solidFill>
                <a:srgbClr val="FFC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7818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8" cy="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17817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213" y="9088438"/>
            <a:ext cx="23590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8213" y="889000"/>
            <a:ext cx="8764587" cy="7975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292100" dist="139699" dir="2700000" algn="ctr" rotWithShape="0">
              <a:schemeClr val="bg2">
                <a:alpha val="64999"/>
              </a:schemeClr>
            </a:outerShdw>
          </a:effectLst>
        </p:spPr>
      </p:pic>
      <p:sp>
        <p:nvSpPr>
          <p:cNvPr id="178181" name="Rectangle 6"/>
          <p:cNvSpPr>
            <a:spLocks/>
          </p:cNvSpPr>
          <p:nvPr/>
        </p:nvSpPr>
        <p:spPr bwMode="auto">
          <a:xfrm>
            <a:off x="10693400" y="1333500"/>
            <a:ext cx="121602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4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End</a:t>
            </a:r>
          </a:p>
          <a:p>
            <a:r>
              <a:rPr lang="en-US" sz="34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Users</a:t>
            </a:r>
          </a:p>
        </p:txBody>
      </p:sp>
      <p:sp>
        <p:nvSpPr>
          <p:cNvPr id="178182" name="Rectangle 7"/>
          <p:cNvSpPr>
            <a:spLocks/>
          </p:cNvSpPr>
          <p:nvPr/>
        </p:nvSpPr>
        <p:spPr bwMode="auto">
          <a:xfrm>
            <a:off x="9864725" y="3556000"/>
            <a:ext cx="287337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4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Computational</a:t>
            </a:r>
          </a:p>
          <a:p>
            <a:r>
              <a:rPr lang="en-US" sz="34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Users</a:t>
            </a:r>
          </a:p>
        </p:txBody>
      </p:sp>
      <p:sp>
        <p:nvSpPr>
          <p:cNvPr id="178183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-444500"/>
            <a:ext cx="13004800" cy="1636713"/>
          </a:xfrm>
        </p:spPr>
        <p:txBody>
          <a:bodyPr/>
          <a:lstStyle/>
          <a:p>
            <a:pPr eaLnBrk="1" hangingPunct="1"/>
            <a:r>
              <a:rPr lang="en-US" dirty="0">
                <a:latin typeface="Helvetica" charset="0"/>
                <a:ea typeface="ヒラギノ角ゴ ProN W3" charset="0"/>
                <a:cs typeface="ヒラギノ角ゴ ProN W3" charset="0"/>
              </a:rPr>
              <a:t>iPlant Layered Services and Access</a:t>
            </a:r>
          </a:p>
        </p:txBody>
      </p:sp>
      <p:sp>
        <p:nvSpPr>
          <p:cNvPr id="178185" name="Rectangle 10"/>
          <p:cNvSpPr>
            <a:spLocks/>
          </p:cNvSpPr>
          <p:nvPr/>
        </p:nvSpPr>
        <p:spPr bwMode="auto">
          <a:xfrm>
            <a:off x="8026400" y="4800600"/>
            <a:ext cx="866775" cy="520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TeraGrid</a:t>
            </a:r>
          </a:p>
          <a:p>
            <a:r>
              <a:rPr lang="en-US" sz="16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XSEDE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07600" y="6914089"/>
            <a:ext cx="2590800" cy="123931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30046" tIns="65023" rIns="130046" bIns="65023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Resources are virtualized and federated</a:t>
            </a:r>
          </a:p>
        </p:txBody>
      </p:sp>
      <p:pic>
        <p:nvPicPr>
          <p:cNvPr id="15" name="Picture 10" descr="Screen shot 2011-12-02 at 10.44.51 A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" r="75254" b="29567"/>
          <a:stretch/>
        </p:blipFill>
        <p:spPr bwMode="auto">
          <a:xfrm>
            <a:off x="1320800" y="1295400"/>
            <a:ext cx="1920759" cy="1032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Title Slid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DCAA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Slide">
      <a:majorFont>
        <a:latin typeface="Helvetica"/>
        <a:ea typeface="ヒラギノ角ゴ ProN W3"/>
        <a:cs typeface="ヒラギノ角ゴ ProN W3"/>
      </a:majorFont>
      <a:minorFont>
        <a:latin typeface="Helvetic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84" charset="0"/>
            <a:ea typeface="ヒラギノ角ゴ ProN W3" pitchFamily="-84" charset="-128"/>
            <a:cs typeface="ヒラギノ角ゴ ProN W3" pitchFamily="-84" charset="-128"/>
            <a:sym typeface="Gill Sans" pitchFamily="-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84" charset="0"/>
            <a:ea typeface="ヒラギノ角ゴ ProN W3" pitchFamily="-84" charset="-128"/>
            <a:cs typeface="ヒラギノ角ゴ ProN W3" pitchFamily="-84" charset="-128"/>
            <a:sym typeface="Gill Sans" pitchFamily="-84" charset="0"/>
          </a:defRPr>
        </a:defPPr>
      </a:lstStyle>
    </a:lnDef>
  </a:objectDefaults>
  <a:extraClrSchemeLst>
    <a:extraClrScheme>
      <a:clrScheme name="Default - 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Title and Content copy">
  <a:themeElements>
    <a:clrScheme name="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FFC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DCAA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and Content copy">
      <a:majorFont>
        <a:latin typeface="Helvetica"/>
        <a:ea typeface="ヒラギノ角ゴ ProN W3"/>
        <a:cs typeface="ヒラギノ角ゴ ProN W3"/>
      </a:majorFont>
      <a:minorFont>
        <a:latin typeface="Helvetic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84" charset="0"/>
            <a:ea typeface="ヒラギノ角ゴ ProN W3" pitchFamily="-84" charset="-128"/>
            <a:cs typeface="ヒラギノ角ゴ ProN W3" pitchFamily="-84" charset="-128"/>
            <a:sym typeface="Gill Sans" pitchFamily="-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84" charset="0"/>
            <a:ea typeface="ヒラギノ角ゴ ProN W3" pitchFamily="-84" charset="-128"/>
            <a:cs typeface="ヒラギノ角ゴ ProN W3" pitchFamily="-84" charset="-128"/>
            <a:sym typeface="Gill Sans" pitchFamily="-84" charset="0"/>
          </a:defRPr>
        </a:defPPr>
      </a:lstStyle>
    </a:lnDef>
  </a:objectDefaults>
  <a:extraClrSchemeLst>
    <a:extraClrScheme>
      <a:clrScheme name="Default - Title and Content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- Title and Content copy 1">
  <a:themeElements>
    <a:clrScheme name="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FFC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DCAA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and Content copy 1">
      <a:majorFont>
        <a:latin typeface="Helvetica"/>
        <a:ea typeface="ヒラギノ角ゴ ProN W3"/>
        <a:cs typeface="ヒラギノ角ゴ ProN W3"/>
      </a:majorFont>
      <a:minorFont>
        <a:latin typeface="Helvetic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84" charset="0"/>
            <a:ea typeface="ヒラギノ角ゴ ProN W3" pitchFamily="-84" charset="-128"/>
            <a:cs typeface="ヒラギノ角ゴ ProN W3" pitchFamily="-84" charset="-128"/>
            <a:sym typeface="Gill Sans" pitchFamily="-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84" charset="0"/>
            <a:ea typeface="ヒラギノ角ゴ ProN W3" pitchFamily="-84" charset="-128"/>
            <a:cs typeface="ヒラギノ角ゴ ProN W3" pitchFamily="-84" charset="-128"/>
            <a:sym typeface="Gill Sans" pitchFamily="-84" charset="0"/>
          </a:defRPr>
        </a:defPPr>
      </a:lstStyle>
    </a:lnDef>
  </a:objectDefaults>
  <a:extraClrSchemeLst>
    <a:extraClrScheme>
      <a:clrScheme name="Default - Title and Content copy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- Title and Content copy 6">
  <a:themeElements>
    <a:clrScheme name="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FFC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DCAA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and Content copy 6">
      <a:majorFont>
        <a:latin typeface="Helvetica"/>
        <a:ea typeface="ヒラギノ角ゴ ProN W3"/>
        <a:cs typeface="ヒラギノ角ゴ ProN W3"/>
      </a:majorFont>
      <a:minorFont>
        <a:latin typeface="Helvetic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84" charset="0"/>
            <a:ea typeface="ヒラギノ角ゴ ProN W3" pitchFamily="-84" charset="-128"/>
            <a:cs typeface="ヒラギノ角ゴ ProN W3" pitchFamily="-84" charset="-128"/>
            <a:sym typeface="Gill Sans" pitchFamily="-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84" charset="0"/>
            <a:ea typeface="ヒラギノ角ゴ ProN W3" pitchFamily="-84" charset="-128"/>
            <a:cs typeface="ヒラギノ角ゴ ProN W3" pitchFamily="-84" charset="-128"/>
            <a:sym typeface="Gill Sans" pitchFamily="-84" charset="0"/>
          </a:defRPr>
        </a:defPPr>
      </a:lstStyle>
    </a:lnDef>
  </a:objectDefaults>
  <a:extraClrSchemeLst>
    <a:extraClrScheme>
      <a:clrScheme name="Default - Title and Content copy 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Default - Title and Content copy 2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DCAA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and Content copy 2">
      <a:majorFont>
        <a:latin typeface="Helvetica"/>
        <a:ea typeface="ヒラギノ角ゴ ProN W3"/>
        <a:cs typeface="ヒラギノ角ゴ ProN W3"/>
      </a:majorFont>
      <a:minorFont>
        <a:latin typeface="Helvetic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84" charset="0"/>
            <a:ea typeface="ヒラギノ角ゴ ProN W3" pitchFamily="-84" charset="-128"/>
            <a:cs typeface="ヒラギノ角ゴ ProN W3" pitchFamily="-84" charset="-128"/>
            <a:sym typeface="Gill Sans" pitchFamily="-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84" charset="0"/>
            <a:ea typeface="ヒラギノ角ゴ ProN W3" pitchFamily="-84" charset="-128"/>
            <a:cs typeface="ヒラギノ角ゴ ProN W3" pitchFamily="-84" charset="-128"/>
            <a:sym typeface="Gill Sans" pitchFamily="-84" charset="0"/>
          </a:defRPr>
        </a:defPPr>
      </a:lstStyle>
    </a:lnDef>
  </a:objectDefaults>
  <a:extraClrSchemeLst>
    <a:extraClrScheme>
      <a:clrScheme name="Default - Title and Content copy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Default - Title and Content copy 9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DCAA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and Content copy 9">
      <a:majorFont>
        <a:latin typeface="Helvetica"/>
        <a:ea typeface="ヒラギノ角ゴ ProN W3"/>
        <a:cs typeface="ヒラギノ角ゴ ProN W3"/>
      </a:majorFont>
      <a:minorFont>
        <a:latin typeface="Helvetic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84" charset="0"/>
            <a:ea typeface="ヒラギノ角ゴ ProN W3" pitchFamily="-84" charset="-128"/>
            <a:cs typeface="ヒラギノ角ゴ ProN W3" pitchFamily="-84" charset="-128"/>
            <a:sym typeface="Gill Sans" pitchFamily="-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84" charset="0"/>
            <a:ea typeface="ヒラギノ角ゴ ProN W3" pitchFamily="-84" charset="-128"/>
            <a:cs typeface="ヒラギノ角ゴ ProN W3" pitchFamily="-84" charset="-128"/>
            <a:sym typeface="Gill Sans" pitchFamily="-84" charset="0"/>
          </a:defRPr>
        </a:defPPr>
      </a:lstStyle>
    </a:lnDef>
  </a:objectDefaults>
  <a:extraClrSchemeLst>
    <a:extraClrScheme>
      <a:clrScheme name="Default - Title and Content copy 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Default - Title and Content copy 4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DCAA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and Content copy 4">
      <a:majorFont>
        <a:latin typeface="Helvetica"/>
        <a:ea typeface="ヒラギノ角ゴ ProN W3"/>
        <a:cs typeface="ヒラギノ角ゴ ProN W3"/>
      </a:majorFont>
      <a:minorFont>
        <a:latin typeface="Helvetic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84" charset="0"/>
            <a:ea typeface="ヒラギノ角ゴ ProN W3" pitchFamily="-84" charset="-128"/>
            <a:cs typeface="ヒラギノ角ゴ ProN W3" pitchFamily="-84" charset="-128"/>
            <a:sym typeface="Gill Sans" pitchFamily="-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84" charset="0"/>
            <a:ea typeface="ヒラギノ角ゴ ProN W3" pitchFamily="-84" charset="-128"/>
            <a:cs typeface="ヒラギノ角ゴ ProN W3" pitchFamily="-84" charset="-128"/>
            <a:sym typeface="Gill Sans" pitchFamily="-84" charset="0"/>
          </a:defRPr>
        </a:defPPr>
      </a:lstStyle>
    </a:lnDef>
  </a:objectDefaults>
  <a:extraClrSchemeLst>
    <a:extraClrScheme>
      <a:clrScheme name="Default - Title and Content copy 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4331</TotalTime>
  <Pages>0</Pages>
  <Words>1255</Words>
  <Characters>0</Characters>
  <Application>Microsoft Macintosh PowerPoint</Application>
  <PresentationFormat>Custom</PresentationFormat>
  <Lines>0</Lines>
  <Paragraphs>358</Paragraphs>
  <Slides>20</Slides>
  <Notes>7</Notes>
  <HiddenSlides>0</HiddenSlides>
  <MMClips>2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Default - Title Slide</vt:lpstr>
      <vt:lpstr>Default - Title and Content copy</vt:lpstr>
      <vt:lpstr>Default - Title and Content copy 1</vt:lpstr>
      <vt:lpstr>Default - Title and Content copy 6</vt:lpstr>
      <vt:lpstr>Default - Title and Content copy 2</vt:lpstr>
      <vt:lpstr>Default - Title and Content copy 9</vt:lpstr>
      <vt:lpstr>Default - Title and Content copy 4</vt:lpstr>
      <vt:lpstr>  iPlant Cyberinfrastructure: Biological Computing using the Discovery Environment  </vt:lpstr>
      <vt:lpstr>One Big Problem...</vt:lpstr>
      <vt:lpstr>“Know-how” Gap</vt:lpstr>
      <vt:lpstr>Humanity Faces Huge Challenges</vt:lpstr>
      <vt:lpstr>Where Can I Start?</vt:lpstr>
      <vt:lpstr>iPlant Cyberinfrastructure</vt:lpstr>
      <vt:lpstr>iPlant is a Virtual Organization</vt:lpstr>
      <vt:lpstr>PowerPoint Presentation</vt:lpstr>
      <vt:lpstr>iPlant Layered Services and Access</vt:lpstr>
      <vt:lpstr>Using the Discovery Environment</vt:lpstr>
      <vt:lpstr>Using the Discovery Environment</vt:lpstr>
      <vt:lpstr>PowerPoint Presentation</vt:lpstr>
      <vt:lpstr>Build A Custom Workflow</vt:lpstr>
      <vt:lpstr>Integrating Your Own Tools</vt:lpstr>
      <vt:lpstr>iPlant Data Store</vt:lpstr>
      <vt:lpstr>iPlant Data Store</vt:lpstr>
      <vt:lpstr>298 Open Source Applications &amp; Counting…</vt:lpstr>
      <vt:lpstr>Conclusion: Why You Should Use iPlant</vt:lpstr>
      <vt:lpstr>Where Can I Start?</vt:lpstr>
      <vt:lpstr>iPlant’s Building Blocks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iPlant: Cyberinfrastructure for Plant Sciences (and Beyond)</dc:title>
  <dc:subject/>
  <dc:creator/>
  <cp:keywords/>
  <dc:description/>
  <cp:lastModifiedBy>Josh Stein</cp:lastModifiedBy>
  <cp:revision>135</cp:revision>
  <dcterms:modified xsi:type="dcterms:W3CDTF">2012-11-12T19:03:59Z</dcterms:modified>
</cp:coreProperties>
</file>